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7"/>
  </p:notesMasterIdLst>
  <p:sldIdLst>
    <p:sldId id="256" r:id="rId2"/>
    <p:sldId id="258" r:id="rId3"/>
    <p:sldId id="259" r:id="rId4"/>
    <p:sldId id="260" r:id="rId5"/>
    <p:sldId id="319" r:id="rId6"/>
    <p:sldId id="320" r:id="rId7"/>
    <p:sldId id="321" r:id="rId8"/>
    <p:sldId id="261" r:id="rId9"/>
    <p:sldId id="262" r:id="rId10"/>
    <p:sldId id="263" r:id="rId11"/>
    <p:sldId id="264" r:id="rId12"/>
    <p:sldId id="322" r:id="rId13"/>
    <p:sldId id="323" r:id="rId14"/>
    <p:sldId id="324" r:id="rId15"/>
    <p:sldId id="325" r:id="rId16"/>
    <p:sldId id="326" r:id="rId17"/>
    <p:sldId id="327" r:id="rId18"/>
    <p:sldId id="328" r:id="rId19"/>
    <p:sldId id="265" r:id="rId20"/>
    <p:sldId id="266" r:id="rId21"/>
    <p:sldId id="329" r:id="rId22"/>
    <p:sldId id="330" r:id="rId23"/>
    <p:sldId id="331" r:id="rId24"/>
    <p:sldId id="332" r:id="rId25"/>
    <p:sldId id="333" r:id="rId26"/>
    <p:sldId id="335" r:id="rId27"/>
    <p:sldId id="340" r:id="rId28"/>
    <p:sldId id="342" r:id="rId29"/>
    <p:sldId id="343" r:id="rId30"/>
    <p:sldId id="267" r:id="rId31"/>
    <p:sldId id="268" r:id="rId32"/>
    <p:sldId id="270" r:id="rId33"/>
    <p:sldId id="272" r:id="rId34"/>
    <p:sldId id="273" r:id="rId35"/>
    <p:sldId id="274" r:id="rId36"/>
    <p:sldId id="275" r:id="rId37"/>
    <p:sldId id="277" r:id="rId38"/>
    <p:sldId id="278"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47" r:id="rId79"/>
    <p:sldId id="348" r:id="rId80"/>
    <p:sldId id="344" r:id="rId81"/>
    <p:sldId id="345" r:id="rId82"/>
    <p:sldId id="349" r:id="rId83"/>
    <p:sldId id="346" r:id="rId84"/>
    <p:sldId id="350" r:id="rId85"/>
    <p:sldId id="351"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746" autoAdjust="0"/>
  </p:normalViewPr>
  <p:slideViewPr>
    <p:cSldViewPr snapToGrid="0">
      <p:cViewPr varScale="1">
        <p:scale>
          <a:sx n="78" d="100"/>
          <a:sy n="78" d="100"/>
        </p:scale>
        <p:origin x="81" y="3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D4402-DEF6-49D1-924B-3DA278141321}" type="datetimeFigureOut">
              <a:rPr lang="en-US" smtClean="0"/>
              <a:t>4/13/2016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43B32-674B-4430-84D3-AFF20720DFDC}" type="slidenum">
              <a:rPr lang="en-US" smtClean="0"/>
              <a:t>‹#›</a:t>
            </a:fld>
            <a:endParaRPr lang="en-US"/>
          </a:p>
        </p:txBody>
      </p:sp>
    </p:spTree>
    <p:extLst>
      <p:ext uri="{BB962C8B-B14F-4D97-AF65-F5344CB8AC3E}">
        <p14:creationId xmlns:p14="http://schemas.microsoft.com/office/powerpoint/2010/main" val="292911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execute a program on your UNIX system, the system creates a special environment for that program. This environment contains everything needed for the system to run the program as if no other program were running on the system.</a:t>
            </a:r>
          </a:p>
          <a:p>
            <a:r>
              <a:rPr lang="en-US" dirty="0" smtClean="0"/>
              <a:t>Whenever you issue a command in UNIX, it creates, or starts, a new process. When you tried out the </a:t>
            </a:r>
            <a:r>
              <a:rPr lang="en-US" b="1" dirty="0" smtClean="0"/>
              <a:t>ls</a:t>
            </a:r>
            <a:r>
              <a:rPr lang="en-US" dirty="0" smtClean="0"/>
              <a:t> command to list directory contents, you started a process. A process, in simple terms, is an instance of a running program.</a:t>
            </a:r>
          </a:p>
          <a:p>
            <a:r>
              <a:rPr lang="en-US" dirty="0" smtClean="0"/>
              <a:t>The operating system tracks processes through a five digit ID number known as the </a:t>
            </a:r>
            <a:r>
              <a:rPr lang="en-US" b="1" dirty="0" err="1" smtClean="0"/>
              <a:t>pid</a:t>
            </a:r>
            <a:r>
              <a:rPr lang="en-US" dirty="0" smtClean="0"/>
              <a:t> or process ID . Each process in the system has a unique </a:t>
            </a:r>
            <a:r>
              <a:rPr lang="en-US" dirty="0" err="1" smtClean="0"/>
              <a:t>pid</a:t>
            </a:r>
            <a:r>
              <a:rPr lang="en-US" dirty="0" smtClean="0"/>
              <a:t>.</a:t>
            </a:r>
          </a:p>
          <a:p>
            <a:r>
              <a:rPr lang="en-US" dirty="0" err="1" smtClean="0"/>
              <a:t>Pids</a:t>
            </a:r>
            <a:r>
              <a:rPr lang="en-US" dirty="0" smtClean="0"/>
              <a:t> eventually repeat because all the possible numbers are used up and the next </a:t>
            </a:r>
            <a:r>
              <a:rPr lang="en-US" dirty="0" err="1" smtClean="0"/>
              <a:t>pid</a:t>
            </a:r>
            <a:r>
              <a:rPr lang="en-US" dirty="0" smtClean="0"/>
              <a:t> rolls or starts over. At any one time, no two processes with the same </a:t>
            </a:r>
            <a:r>
              <a:rPr lang="en-US" dirty="0" err="1" smtClean="0"/>
              <a:t>pid</a:t>
            </a:r>
            <a:r>
              <a:rPr lang="en-US" dirty="0" smtClean="0"/>
              <a:t> exist in the system because it is the </a:t>
            </a:r>
            <a:r>
              <a:rPr lang="en-US" dirty="0" err="1" smtClean="0"/>
              <a:t>pid</a:t>
            </a:r>
            <a:r>
              <a:rPr lang="en-US" dirty="0" smtClean="0"/>
              <a:t> that UNIX uses to track each process.</a:t>
            </a:r>
            <a:endParaRPr lang="en-US" dirty="0"/>
          </a:p>
        </p:txBody>
      </p:sp>
      <p:sp>
        <p:nvSpPr>
          <p:cNvPr id="4" name="Slide Number Placeholder 3"/>
          <p:cNvSpPr>
            <a:spLocks noGrp="1"/>
          </p:cNvSpPr>
          <p:nvPr>
            <p:ph type="sldNum" sz="quarter" idx="10"/>
          </p:nvPr>
        </p:nvSpPr>
        <p:spPr/>
        <p:txBody>
          <a:bodyPr/>
          <a:lstStyle/>
          <a:p>
            <a:fld id="{4E043B32-674B-4430-84D3-AFF20720DFDC}" type="slidenum">
              <a:rPr lang="en-US" smtClean="0"/>
              <a:t>3</a:t>
            </a:fld>
            <a:endParaRPr lang="en-US"/>
          </a:p>
        </p:txBody>
      </p:sp>
    </p:spTree>
    <p:extLst>
      <p:ext uri="{BB962C8B-B14F-4D97-AF65-F5344CB8AC3E}">
        <p14:creationId xmlns:p14="http://schemas.microsoft.com/office/powerpoint/2010/main" val="165723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2AE076-1400-4829-9CAD-B848A589DA89}" type="slidenum">
              <a:rPr lang="zh-CN" altLang="en-US" smtClean="0"/>
              <a:pPr/>
              <a:t>23</a:t>
            </a:fld>
            <a:endParaRPr lang="en-US" altLang="zh-CN"/>
          </a:p>
        </p:txBody>
      </p:sp>
    </p:spTree>
    <p:extLst>
      <p:ext uri="{BB962C8B-B14F-4D97-AF65-F5344CB8AC3E}">
        <p14:creationId xmlns:p14="http://schemas.microsoft.com/office/powerpoint/2010/main" val="2695075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smtClean="0"/>
              <a:t>http://www.youtube.com/watch?v=bta48Ix3t_Q</a:t>
            </a:r>
          </a:p>
        </p:txBody>
      </p:sp>
    </p:spTree>
    <p:extLst>
      <p:ext uri="{BB962C8B-B14F-4D97-AF65-F5344CB8AC3E}">
        <p14:creationId xmlns:p14="http://schemas.microsoft.com/office/powerpoint/2010/main" val="773897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2AE076-1400-4829-9CAD-B848A589DA89}" type="slidenum">
              <a:rPr lang="zh-CN" altLang="en-US" smtClean="0"/>
              <a:pPr/>
              <a:t>25</a:t>
            </a:fld>
            <a:endParaRPr lang="en-US" altLang="zh-CN"/>
          </a:p>
        </p:txBody>
      </p:sp>
    </p:spTree>
    <p:extLst>
      <p:ext uri="{BB962C8B-B14F-4D97-AF65-F5344CB8AC3E}">
        <p14:creationId xmlns:p14="http://schemas.microsoft.com/office/powerpoint/2010/main" val="69106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1422255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2AE076-1400-4829-9CAD-B848A589DA89}" type="slidenum">
              <a:rPr lang="zh-CN" altLang="en-US" smtClean="0"/>
              <a:pPr/>
              <a:t>27</a:t>
            </a:fld>
            <a:endParaRPr lang="en-US" altLang="zh-CN"/>
          </a:p>
        </p:txBody>
      </p:sp>
    </p:spTree>
    <p:extLst>
      <p:ext uri="{BB962C8B-B14F-4D97-AF65-F5344CB8AC3E}">
        <p14:creationId xmlns:p14="http://schemas.microsoft.com/office/powerpoint/2010/main" val="378003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2923756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1280482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457200" y="720725"/>
            <a:ext cx="6400800" cy="3600450"/>
          </a:xfrm>
          <a:ln/>
        </p:spPr>
      </p:sp>
      <p:sp>
        <p:nvSpPr>
          <p:cNvPr id="173059" name="Rectangle 3"/>
          <p:cNvSpPr>
            <a:spLocks noGrp="1" noChangeArrowheads="1"/>
          </p:cNvSpPr>
          <p:nvPr>
            <p:ph type="body" idx="1"/>
          </p:nvPr>
        </p:nvSpPr>
        <p:spPr>
          <a:xfrm>
            <a:off x="976313" y="4560888"/>
            <a:ext cx="5362575" cy="4319587"/>
          </a:xfrm>
        </p:spPr>
        <p:txBody>
          <a:bodyPr/>
          <a:lstStyle/>
          <a:p>
            <a:endParaRPr lang="en-US" altLang="en-US"/>
          </a:p>
        </p:txBody>
      </p:sp>
    </p:spTree>
    <p:extLst>
      <p:ext uri="{BB962C8B-B14F-4D97-AF65-F5344CB8AC3E}">
        <p14:creationId xmlns:p14="http://schemas.microsoft.com/office/powerpoint/2010/main" val="2580600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043B32-674B-4430-84D3-AFF20720DFDC}" type="slidenum">
              <a:rPr lang="en-US" smtClean="0"/>
              <a:t>77</a:t>
            </a:fld>
            <a:endParaRPr lang="en-US"/>
          </a:p>
        </p:txBody>
      </p:sp>
    </p:spTree>
    <p:extLst>
      <p:ext uri="{BB962C8B-B14F-4D97-AF65-F5344CB8AC3E}">
        <p14:creationId xmlns:p14="http://schemas.microsoft.com/office/powerpoint/2010/main" val="35449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many reasons why a process may be  created or terminated. </a:t>
            </a:r>
          </a:p>
        </p:txBody>
      </p:sp>
      <p:sp>
        <p:nvSpPr>
          <p:cNvPr id="4" name="Slide Number Placeholder 3"/>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01BAAF0-C939-4E47-8F56-966CE41AFFBE}"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257280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smtClean="0"/>
              <a:t>Typically, the “related” processes need to communicate and cooperate with each other. Achieving this cooperation is a difficult task for the programmer; discussed further in Chapter 5.</a:t>
            </a:r>
          </a:p>
        </p:txBody>
      </p:sp>
      <p:sp>
        <p:nvSpPr>
          <p:cNvPr id="4" name="Slide Number Placeholder 3"/>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013724E3-8C18-42AF-85E8-F2D3CA87BD4A}" type="slidenum">
              <a:rPr lang="en-US" altLang="en-US">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7831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Starting a Process</a:t>
            </a:r>
          </a:p>
          <a:p>
            <a:r>
              <a:rPr lang="en-US" b="1" dirty="0" smtClean="0">
                <a:effectLst/>
              </a:rPr>
              <a:t>Foreground Processes</a:t>
            </a:r>
          </a:p>
          <a:p>
            <a:r>
              <a:rPr lang="en-US" dirty="0" smtClean="0">
                <a:effectLst/>
              </a:rPr>
              <a:t>By default, every process that you start runs in the foreground. It gets its input from the keyboard and sends its output to the screen.</a:t>
            </a:r>
          </a:p>
          <a:p>
            <a:r>
              <a:rPr lang="en-US" dirty="0" smtClean="0">
                <a:effectLst/>
              </a:rPr>
              <a:t>You can see this happen with the ls command. If I want to list all the files in my current directory, I can use the following command −</a:t>
            </a:r>
          </a:p>
          <a:p>
            <a:r>
              <a:rPr lang="en-US" dirty="0" smtClean="0">
                <a:effectLst/>
              </a:rPr>
              <a:t>$ls </a:t>
            </a:r>
            <a:r>
              <a:rPr lang="en-US" dirty="0" err="1" smtClean="0">
                <a:effectLst/>
              </a:rPr>
              <a:t>ch</a:t>
            </a:r>
            <a:r>
              <a:rPr lang="en-US" dirty="0" smtClean="0">
                <a:effectLst/>
              </a:rPr>
              <a:t>*.</a:t>
            </a:r>
            <a:r>
              <a:rPr lang="en-US" dirty="0" err="1" smtClean="0">
                <a:effectLst/>
              </a:rPr>
              <a:t>docThis</a:t>
            </a:r>
            <a:r>
              <a:rPr lang="en-US" dirty="0" smtClean="0">
                <a:effectLst/>
              </a:rPr>
              <a:t> would display all the files whose name start with </a:t>
            </a:r>
            <a:r>
              <a:rPr lang="en-US" dirty="0" err="1" smtClean="0">
                <a:effectLst/>
              </a:rPr>
              <a:t>ch</a:t>
            </a:r>
            <a:r>
              <a:rPr lang="en-US" dirty="0" smtClean="0">
                <a:effectLst/>
              </a:rPr>
              <a:t> and ends with .doc −</a:t>
            </a:r>
          </a:p>
          <a:p>
            <a:r>
              <a:rPr lang="en-US" dirty="0" smtClean="0">
                <a:effectLst/>
              </a:rPr>
              <a:t>ch01-1.doc ch010.doc ch02.doc ch03-2.doc ch04-1.doc ch040.doc ch05.doc ch06-2.doc ch01-2.doc ch02-1.docThe process runs in the foreground, the output is directed to my screen, and if the ls command wants any input (which it does not), it waits for it from the keyboard.</a:t>
            </a:r>
          </a:p>
          <a:p>
            <a:r>
              <a:rPr lang="en-US" dirty="0" smtClean="0">
                <a:effectLst/>
              </a:rPr>
              <a:t>While a program is running in foreground and taking much time, we cannot run any other commands (start any other processes) because prompt would not be available until program finishes its processing and comes out.</a:t>
            </a:r>
          </a:p>
          <a:p>
            <a:r>
              <a:rPr lang="en-US" b="1" dirty="0" smtClean="0">
                <a:effectLst/>
              </a:rPr>
              <a:t>Background Processes</a:t>
            </a:r>
          </a:p>
          <a:p>
            <a:r>
              <a:rPr lang="en-US" dirty="0" smtClean="0">
                <a:effectLst/>
              </a:rPr>
              <a:t>A background process runs without being connected to your keyboard. If the background process requires any keyboard input, it waits.</a:t>
            </a:r>
          </a:p>
          <a:p>
            <a:r>
              <a:rPr lang="en-US" dirty="0" smtClean="0">
                <a:effectLst/>
              </a:rPr>
              <a:t>The advantage of running a process in the background is that you can run other commands; you do not have to wait until it completes to start another!</a:t>
            </a:r>
          </a:p>
          <a:p>
            <a:r>
              <a:rPr lang="en-US" dirty="0" smtClean="0">
                <a:effectLst/>
              </a:rPr>
              <a:t>The simplest way to start a background process is to add an ampersand ( &amp;) at the end of the command.</a:t>
            </a:r>
          </a:p>
          <a:p>
            <a:r>
              <a:rPr lang="en-US" dirty="0" smtClean="0">
                <a:effectLst/>
              </a:rPr>
              <a:t>$ls ch*.doc &amp;This would also display all the files whose name start with </a:t>
            </a:r>
            <a:r>
              <a:rPr lang="en-US" dirty="0" err="1" smtClean="0">
                <a:effectLst/>
              </a:rPr>
              <a:t>ch</a:t>
            </a:r>
            <a:r>
              <a:rPr lang="en-US" dirty="0" smtClean="0">
                <a:effectLst/>
              </a:rPr>
              <a:t> and ends with .doc −</a:t>
            </a:r>
          </a:p>
          <a:p>
            <a:r>
              <a:rPr lang="en-US" dirty="0" smtClean="0">
                <a:effectLst/>
              </a:rPr>
              <a:t>ch01-1.doc ch010.doc ch02.doc ch03-2.doc ch04-1.doc ch040.doc ch05.doc ch06-2.doc ch01-2.doc ch02-1.docHere if the </a:t>
            </a:r>
            <a:r>
              <a:rPr lang="en-US" b="1" dirty="0" smtClean="0">
                <a:effectLst/>
              </a:rPr>
              <a:t>ls</a:t>
            </a:r>
            <a:r>
              <a:rPr lang="en-US" dirty="0" smtClean="0">
                <a:effectLst/>
              </a:rPr>
              <a:t> command wants any input (which it does not), it goes into a stop state until I move it into the foreground and give it the data from the keyboard.</a:t>
            </a:r>
          </a:p>
          <a:p>
            <a:r>
              <a:rPr lang="en-US" dirty="0" smtClean="0">
                <a:effectLst/>
              </a:rPr>
              <a:t>That first line contains information about the background process - the job number and process ID. You need to know the job number to manipulate it between background and foreground.</a:t>
            </a:r>
          </a:p>
          <a:p>
            <a:r>
              <a:rPr lang="en-US" dirty="0" smtClean="0">
                <a:effectLst/>
              </a:rPr>
              <a:t>If you press the Enter key now, you see the following −</a:t>
            </a:r>
          </a:p>
          <a:p>
            <a:r>
              <a:rPr lang="en-US" dirty="0" smtClean="0">
                <a:effectLst/>
              </a:rPr>
              <a:t>[1] + Done ls ch*.doc &amp; $The first line tells you that the </a:t>
            </a:r>
            <a:r>
              <a:rPr lang="en-US" b="1" dirty="0" smtClean="0">
                <a:effectLst/>
              </a:rPr>
              <a:t>ls</a:t>
            </a:r>
            <a:r>
              <a:rPr lang="en-US" dirty="0" smtClean="0">
                <a:effectLst/>
              </a:rPr>
              <a:t> command background process finishes successfully. The second is a prompt for another command.</a:t>
            </a:r>
          </a:p>
          <a:p>
            <a:endParaRPr lang="en-US" dirty="0"/>
          </a:p>
        </p:txBody>
      </p:sp>
      <p:sp>
        <p:nvSpPr>
          <p:cNvPr id="4" name="Slide Number Placeholder 3"/>
          <p:cNvSpPr>
            <a:spLocks noGrp="1"/>
          </p:cNvSpPr>
          <p:nvPr>
            <p:ph type="sldNum" sz="quarter" idx="10"/>
          </p:nvPr>
        </p:nvSpPr>
        <p:spPr/>
        <p:txBody>
          <a:bodyPr/>
          <a:lstStyle/>
          <a:p>
            <a:fld id="{4E043B32-674B-4430-84D3-AFF20720DFDC}" type="slidenum">
              <a:rPr lang="en-US" smtClean="0"/>
              <a:t>12</a:t>
            </a:fld>
            <a:endParaRPr lang="en-US"/>
          </a:p>
        </p:txBody>
      </p:sp>
    </p:spTree>
    <p:extLst>
      <p:ext uri="{BB962C8B-B14F-4D97-AF65-F5344CB8AC3E}">
        <p14:creationId xmlns:p14="http://schemas.microsoft.com/office/powerpoint/2010/main" val="31843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ch01-1.doc ch010.doc ch02.doc ch03-2.doc ch04-1.doc ch040.doc ch05.doc ch06-2.doc ch01-2.doc ch02-1.docThe process runs in the foreground, the output is directed to my screen, and if the ls command wants any input (which it does not), it waits for it from the keyboard.</a:t>
            </a:r>
          </a:p>
          <a:p>
            <a:r>
              <a:rPr lang="en-US" dirty="0" smtClean="0">
                <a:effectLst/>
              </a:rPr>
              <a:t>While a program is running in foreground and taking much time, we cannot run any other commands (start any other processes) because prompt would not be available until program finishes its processing and comes out.</a:t>
            </a:r>
          </a:p>
        </p:txBody>
      </p:sp>
      <p:sp>
        <p:nvSpPr>
          <p:cNvPr id="4" name="Slide Number Placeholder 3"/>
          <p:cNvSpPr>
            <a:spLocks noGrp="1"/>
          </p:cNvSpPr>
          <p:nvPr>
            <p:ph type="sldNum" sz="quarter" idx="10"/>
          </p:nvPr>
        </p:nvSpPr>
        <p:spPr/>
        <p:txBody>
          <a:bodyPr/>
          <a:lstStyle/>
          <a:p>
            <a:fld id="{4E043B32-674B-4430-84D3-AFF20720DFDC}" type="slidenum">
              <a:rPr lang="en-US" smtClean="0"/>
              <a:t>13</a:t>
            </a:fld>
            <a:endParaRPr lang="en-US"/>
          </a:p>
        </p:txBody>
      </p:sp>
    </p:spTree>
    <p:extLst>
      <p:ext uri="{BB962C8B-B14F-4D97-AF65-F5344CB8AC3E}">
        <p14:creationId xmlns:p14="http://schemas.microsoft.com/office/powerpoint/2010/main" val="119575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ch01-1.doc ch010.doc ch02.doc ch03-2.doc ch04-1.doc ch040.doc ch05.doc ch06-2.doc ch01-2.doc ch02-1.doc</a:t>
            </a:r>
          </a:p>
          <a:p>
            <a:r>
              <a:rPr lang="en-US" dirty="0" smtClean="0">
                <a:effectLst/>
              </a:rPr>
              <a:t>Here if the </a:t>
            </a:r>
            <a:r>
              <a:rPr lang="en-US" b="1" dirty="0" smtClean="0">
                <a:effectLst/>
              </a:rPr>
              <a:t>ls</a:t>
            </a:r>
            <a:r>
              <a:rPr lang="en-US" dirty="0" smtClean="0">
                <a:effectLst/>
              </a:rPr>
              <a:t> command wants any input (which it does not), it goes into a stop state until I move it into the foreground and give it the data from the keyboard.</a:t>
            </a:r>
          </a:p>
          <a:p>
            <a:r>
              <a:rPr lang="en-US" dirty="0" smtClean="0">
                <a:effectLst/>
              </a:rPr>
              <a:t>That first line contains information about the background process - the job number and process ID. You need to know the job number to manipulate it between background and foreground.</a:t>
            </a:r>
          </a:p>
          <a:p>
            <a:r>
              <a:rPr lang="en-US" dirty="0" smtClean="0">
                <a:effectLst/>
              </a:rPr>
              <a:t>If you press the Enter key now, you see the following −</a:t>
            </a:r>
          </a:p>
          <a:p>
            <a:r>
              <a:rPr lang="en-US" dirty="0" smtClean="0">
                <a:effectLst/>
              </a:rPr>
              <a:t>[1] + Done ls ch*.doc &amp; $The first line tells you that the </a:t>
            </a:r>
            <a:r>
              <a:rPr lang="en-US" b="1" dirty="0" smtClean="0">
                <a:effectLst/>
              </a:rPr>
              <a:t>ls</a:t>
            </a:r>
            <a:r>
              <a:rPr lang="en-US" dirty="0" smtClean="0">
                <a:effectLst/>
              </a:rPr>
              <a:t> command background process finishes successfully. The second is a prompt for another command.</a:t>
            </a:r>
          </a:p>
          <a:p>
            <a:endParaRPr lang="en-US" dirty="0"/>
          </a:p>
        </p:txBody>
      </p:sp>
      <p:sp>
        <p:nvSpPr>
          <p:cNvPr id="4" name="Slide Number Placeholder 3"/>
          <p:cNvSpPr>
            <a:spLocks noGrp="1"/>
          </p:cNvSpPr>
          <p:nvPr>
            <p:ph type="sldNum" sz="quarter" idx="10"/>
          </p:nvPr>
        </p:nvSpPr>
        <p:spPr/>
        <p:txBody>
          <a:bodyPr/>
          <a:lstStyle/>
          <a:p>
            <a:fld id="{4E043B32-674B-4430-84D3-AFF20720DFDC}" type="slidenum">
              <a:rPr lang="en-US" smtClean="0"/>
              <a:t>14</a:t>
            </a:fld>
            <a:endParaRPr lang="en-US"/>
          </a:p>
        </p:txBody>
      </p:sp>
    </p:spTree>
    <p:extLst>
      <p:ext uri="{BB962C8B-B14F-4D97-AF65-F5344CB8AC3E}">
        <p14:creationId xmlns:p14="http://schemas.microsoft.com/office/powerpoint/2010/main" val="345873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Zombie and Orphan Processes</a:t>
            </a:r>
          </a:p>
          <a:p>
            <a:r>
              <a:rPr lang="en-US" dirty="0" smtClean="0">
                <a:effectLst/>
              </a:rPr>
              <a:t>Normally, when a child process is killed, the parent process is told via a SIGCHLD signal. Then the parent can do some other task or restart a new child as needed. However, sometimes the parent process is killed before its child is killed. In this case, the "parent of all processes," </a:t>
            </a:r>
            <a:r>
              <a:rPr lang="en-US" b="1" dirty="0" err="1" smtClean="0">
                <a:effectLst/>
              </a:rPr>
              <a:t>init</a:t>
            </a:r>
            <a:r>
              <a:rPr lang="en-US" dirty="0" smtClean="0">
                <a:effectLst/>
              </a:rPr>
              <a:t> process, becomes the new PPID (parent process ID). Sometime these processes are called orphan process.</a:t>
            </a:r>
          </a:p>
          <a:p>
            <a:r>
              <a:rPr lang="en-US" dirty="0" smtClean="0">
                <a:effectLst/>
              </a:rPr>
              <a:t>When a process is killed, a </a:t>
            </a:r>
            <a:r>
              <a:rPr lang="en-US" dirty="0" err="1" smtClean="0">
                <a:effectLst/>
              </a:rPr>
              <a:t>ps</a:t>
            </a:r>
            <a:r>
              <a:rPr lang="en-US" dirty="0" smtClean="0">
                <a:effectLst/>
              </a:rPr>
              <a:t> listing may still show the process with a Z state. This is a zombie, or defunct, process. The process is dead and not being used. These processes are different from orphan </a:t>
            </a:r>
            <a:r>
              <a:rPr lang="en-US" dirty="0" err="1" smtClean="0">
                <a:effectLst/>
              </a:rPr>
              <a:t>processes.They</a:t>
            </a:r>
            <a:r>
              <a:rPr lang="en-US" dirty="0" smtClean="0">
                <a:effectLst/>
              </a:rPr>
              <a:t> are the processes that has completed execution but still has an entry in the process table.</a:t>
            </a:r>
          </a:p>
          <a:p>
            <a:r>
              <a:rPr lang="en-US" b="1" dirty="0" smtClean="0">
                <a:effectLst/>
              </a:rPr>
              <a:t>Daemon Processes</a:t>
            </a:r>
          </a:p>
          <a:p>
            <a:r>
              <a:rPr lang="en-US" dirty="0" smtClean="0">
                <a:effectLst/>
              </a:rPr>
              <a:t>Daemons are system-related background processes that often run with the permissions of root and services requests from other processes.</a:t>
            </a:r>
          </a:p>
          <a:p>
            <a:r>
              <a:rPr lang="en-US" dirty="0" smtClean="0">
                <a:effectLst/>
              </a:rPr>
              <a:t>A daemon process has no controlling terminal. It cannot open /dev/</a:t>
            </a:r>
            <a:r>
              <a:rPr lang="en-US" dirty="0" err="1" smtClean="0">
                <a:effectLst/>
              </a:rPr>
              <a:t>tty</a:t>
            </a:r>
            <a:r>
              <a:rPr lang="en-US" dirty="0" smtClean="0">
                <a:effectLst/>
              </a:rPr>
              <a:t>. If you do a "</a:t>
            </a:r>
            <a:r>
              <a:rPr lang="en-US" dirty="0" err="1" smtClean="0">
                <a:effectLst/>
              </a:rPr>
              <a:t>ps</a:t>
            </a:r>
            <a:r>
              <a:rPr lang="en-US" dirty="0" smtClean="0">
                <a:effectLst/>
              </a:rPr>
              <a:t> -</a:t>
            </a:r>
            <a:r>
              <a:rPr lang="en-US" dirty="0" err="1" smtClean="0">
                <a:effectLst/>
              </a:rPr>
              <a:t>ef</a:t>
            </a:r>
            <a:r>
              <a:rPr lang="en-US" dirty="0" smtClean="0">
                <a:effectLst/>
              </a:rPr>
              <a:t>" and look at the </a:t>
            </a:r>
            <a:r>
              <a:rPr lang="en-US" dirty="0" err="1" smtClean="0">
                <a:effectLst/>
              </a:rPr>
              <a:t>tty</a:t>
            </a:r>
            <a:r>
              <a:rPr lang="en-US" dirty="0" smtClean="0">
                <a:effectLst/>
              </a:rPr>
              <a:t> field, all daemons will have a ? for the </a:t>
            </a:r>
            <a:r>
              <a:rPr lang="en-US" dirty="0" err="1" smtClean="0">
                <a:effectLst/>
              </a:rPr>
              <a:t>tty</a:t>
            </a:r>
            <a:r>
              <a:rPr lang="en-US" dirty="0" smtClean="0">
                <a:effectLst/>
              </a:rPr>
              <a:t>.</a:t>
            </a:r>
          </a:p>
          <a:p>
            <a:r>
              <a:rPr lang="en-US" dirty="0" smtClean="0">
                <a:effectLst/>
              </a:rPr>
              <a:t>More clearly, a daemon is just a process that runs in the background, usually waiting for something to happen that it is capable of working with, like a printer daemon is waiting for print commands.</a:t>
            </a:r>
          </a:p>
          <a:p>
            <a:r>
              <a:rPr lang="en-US" dirty="0" smtClean="0">
                <a:effectLst/>
              </a:rPr>
              <a:t>If you have a program which needs to do long processing then its worth to make it a daemon and run it in background.</a:t>
            </a:r>
          </a:p>
          <a:p>
            <a:r>
              <a:rPr lang="en-US" b="1" dirty="0" smtClean="0">
                <a:effectLst/>
              </a:rPr>
              <a:t>The top Command</a:t>
            </a:r>
          </a:p>
          <a:p>
            <a:r>
              <a:rPr lang="en-US" dirty="0" smtClean="0">
                <a:effectLst/>
              </a:rPr>
              <a:t>The </a:t>
            </a:r>
            <a:r>
              <a:rPr lang="en-US" b="1" dirty="0" smtClean="0">
                <a:effectLst/>
              </a:rPr>
              <a:t>top</a:t>
            </a:r>
            <a:r>
              <a:rPr lang="en-US" dirty="0" smtClean="0">
                <a:effectLst/>
              </a:rPr>
              <a:t> command is a very useful tool for quickly showing processes sorted by various criteria.</a:t>
            </a:r>
          </a:p>
          <a:p>
            <a:r>
              <a:rPr lang="en-US" dirty="0" smtClean="0">
                <a:effectLst/>
              </a:rPr>
              <a:t>It is an interactive diagnostic tool that updates frequently and shows information about physical and virtual memory, CPU usage, load averages, and your busy processes.</a:t>
            </a:r>
          </a:p>
          <a:p>
            <a:r>
              <a:rPr lang="en-US" smtClean="0">
                <a:effectLst/>
              </a:rPr>
              <a:t>Here is simple syntax to run top command and to see the statistics of CPU utilization by different processes −</a:t>
            </a:r>
          </a:p>
          <a:p>
            <a:endParaRPr lang="en-US"/>
          </a:p>
        </p:txBody>
      </p:sp>
      <p:sp>
        <p:nvSpPr>
          <p:cNvPr id="4" name="Slide Number Placeholder 3"/>
          <p:cNvSpPr>
            <a:spLocks noGrp="1"/>
          </p:cNvSpPr>
          <p:nvPr>
            <p:ph type="sldNum" sz="quarter" idx="10"/>
          </p:nvPr>
        </p:nvSpPr>
        <p:spPr/>
        <p:txBody>
          <a:bodyPr/>
          <a:lstStyle/>
          <a:p>
            <a:fld id="{4E043B32-674B-4430-84D3-AFF20720DFDC}" type="slidenum">
              <a:rPr lang="en-US" smtClean="0"/>
              <a:t>18</a:t>
            </a:fld>
            <a:endParaRPr lang="en-US"/>
          </a:p>
        </p:txBody>
      </p:sp>
    </p:spTree>
    <p:extLst>
      <p:ext uri="{BB962C8B-B14F-4D97-AF65-F5344CB8AC3E}">
        <p14:creationId xmlns:p14="http://schemas.microsoft.com/office/powerpoint/2010/main" val="274299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2AE076-1400-4829-9CAD-B848A589DA89}" type="slidenum">
              <a:rPr lang="zh-CN" altLang="en-US" smtClean="0"/>
              <a:pPr/>
              <a:t>21</a:t>
            </a:fld>
            <a:endParaRPr lang="en-US" altLang="zh-CN"/>
          </a:p>
        </p:txBody>
      </p:sp>
    </p:spTree>
    <p:extLst>
      <p:ext uri="{BB962C8B-B14F-4D97-AF65-F5344CB8AC3E}">
        <p14:creationId xmlns:p14="http://schemas.microsoft.com/office/powerpoint/2010/main" val="1334088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380648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00B549-E5B0-494A-ABC4-1064D1AAAD73}" type="datetime1">
              <a:rPr lang="en-US" smtClean="0"/>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C5CCC-A63A-42A9-9BBC-A8D509ACEC1F}" type="datetime1">
              <a:rPr lang="en-US" smtClean="0"/>
              <a:t>4/13/2016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D2CC8-D6B5-4A2A-8E57-B7149391B4B9}" type="datetime1">
              <a:rPr lang="en-US" smtClean="0"/>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35746-AAC7-412E-8F21-110ABC4DE799}" type="datetime1">
              <a:rPr lang="en-US" smtClean="0"/>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C0377-983A-4359-A209-33C91FF17464}" type="datetime1">
              <a:rPr lang="en-US" smtClean="0"/>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1618FE-4CE6-4486-A4C7-25EB64D1864D}" type="datetime1">
              <a:rPr lang="en-US" smtClean="0"/>
              <a:t>4/13/2016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156DC1-4C9B-444D-BDEC-80B575B0A6F4}" type="datetime1">
              <a:rPr lang="en-US" smtClean="0"/>
              <a:t>4/13/2016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23E9A8-1CC7-4978-A7FA-85386C9BE8A7}" type="datetime1">
              <a:rPr lang="en-US" smtClean="0"/>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942C99-CCE6-423C-AF60-36BA922F7434}" type="datetime1">
              <a:rPr lang="en-US" smtClean="0"/>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419100"/>
            <a:ext cx="10371667"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08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578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C662E2B-B366-4F45-ABF6-AA5CDF1D564C}" type="datetime1">
              <a:rPr lang="en-US" smtClean="0"/>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D4ED54-3F19-4D51-ACF9-F30C3C33D222}" type="datetime1">
              <a:rPr lang="en-US" smtClean="0"/>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00B002-B4B0-4396-AA21-E521B8EBD826}" type="datetime1">
              <a:rPr lang="en-US" smtClean="0"/>
              <a:t>4/13/2016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98C6AB-F275-4BD9-AD1E-790C3D907F13}" type="datetime1">
              <a:rPr lang="en-US" smtClean="0"/>
              <a:t>4/13/2016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80E302F-AFDC-4A7C-8EA0-0FF4853673F2}" type="datetime1">
              <a:rPr lang="en-US" smtClean="0"/>
              <a:t>4/13/2016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6DA8C8-8625-4EC4-BDF7-DD58BB7CC5BD}" type="datetime1">
              <a:rPr lang="en-US" smtClean="0"/>
              <a:t>4/13/2016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88D2A3A-F4CC-4A09-97FD-6609B9096724}" type="datetime1">
              <a:rPr lang="en-US" smtClean="0"/>
              <a:t>4/13/2016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976E2-BC71-4B43-B227-C4E32810DF49}" type="datetime1">
              <a:rPr lang="en-US" smtClean="0"/>
              <a:t>4/13/2016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5704BA-9547-4B17-8EE8-B73E2C0B0992}" type="datetime1">
              <a:rPr lang="en-US" smtClean="0"/>
              <a:t>4/13/2016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Unix Process Management</a:t>
            </a:r>
            <a:endParaRPr lang="en-US" dirty="0"/>
          </a:p>
        </p:txBody>
      </p:sp>
      <p:sp>
        <p:nvSpPr>
          <p:cNvPr id="3" name="Subtitle 2"/>
          <p:cNvSpPr>
            <a:spLocks noGrp="1"/>
          </p:cNvSpPr>
          <p:nvPr>
            <p:ph type="subTitle" idx="1"/>
          </p:nvPr>
        </p:nvSpPr>
        <p:spPr/>
        <p:txBody>
          <a:bodyPr/>
          <a:lstStyle/>
          <a:p>
            <a:r>
              <a:rPr lang="en-US" dirty="0" err="1" smtClean="0"/>
              <a:t>Caryl</a:t>
            </a:r>
            <a:r>
              <a:rPr lang="en-US" dirty="0" smtClean="0"/>
              <a:t> </a:t>
            </a:r>
            <a:r>
              <a:rPr lang="en-US" dirty="0" err="1" smtClean="0"/>
              <a:t>Rahn</a:t>
            </a:r>
            <a:endParaRPr lang="en-US" dirty="0" smtClean="0"/>
          </a:p>
        </p:txBody>
      </p:sp>
    </p:spTree>
    <p:extLst>
      <p:ext uri="{BB962C8B-B14F-4D97-AF65-F5344CB8AC3E}">
        <p14:creationId xmlns:p14="http://schemas.microsoft.com/office/powerpoint/2010/main" val="1622106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794479" y="1828800"/>
            <a:ext cx="9568721" cy="3429000"/>
          </a:xfrm>
          <a:noFill/>
          <a:ln/>
        </p:spPr>
        <p:txBody>
          <a:bodyPr>
            <a:normAutofit/>
          </a:bodyPr>
          <a:lstStyle/>
          <a:p>
            <a:pPr lvl="1"/>
            <a:r>
              <a:rPr lang="en-US" altLang="en-US" dirty="0"/>
              <a:t>Pointer to program code</a:t>
            </a:r>
          </a:p>
          <a:p>
            <a:pPr lvl="1"/>
            <a:r>
              <a:rPr lang="en-US" altLang="en-US" dirty="0"/>
              <a:t>Pointer to data		</a:t>
            </a:r>
            <a:r>
              <a:rPr lang="en-US" altLang="en-US" dirty="0" smtClean="0"/>
              <a:t>	Memory </a:t>
            </a:r>
            <a:r>
              <a:rPr lang="en-US" altLang="en-US" dirty="0"/>
              <a:t>for global </a:t>
            </a:r>
            <a:r>
              <a:rPr lang="en-US" altLang="en-US" dirty="0" err="1"/>
              <a:t>vars</a:t>
            </a:r>
            <a:endParaRPr lang="en-US" altLang="en-US" dirty="0"/>
          </a:p>
          <a:p>
            <a:pPr lvl="1"/>
            <a:r>
              <a:rPr lang="en-US" altLang="en-US" dirty="0"/>
              <a:t>Pointer to stack	</a:t>
            </a:r>
            <a:r>
              <a:rPr lang="en-US" altLang="en-US" dirty="0" smtClean="0"/>
              <a:t>	</a:t>
            </a:r>
            <a:r>
              <a:rPr lang="en-US" altLang="en-US" dirty="0"/>
              <a:t>	Memory for local </a:t>
            </a:r>
            <a:r>
              <a:rPr lang="en-US" altLang="en-US" dirty="0" err="1"/>
              <a:t>vars</a:t>
            </a:r>
            <a:endParaRPr lang="en-US" altLang="en-US" dirty="0"/>
          </a:p>
          <a:p>
            <a:pPr lvl="1"/>
            <a:r>
              <a:rPr lang="en-US" altLang="en-US" dirty="0"/>
              <a:t>Pointer to heap	</a:t>
            </a:r>
            <a:r>
              <a:rPr lang="en-US" altLang="en-US" dirty="0" smtClean="0"/>
              <a:t>	</a:t>
            </a:r>
            <a:r>
              <a:rPr lang="en-US" altLang="en-US" dirty="0"/>
              <a:t>	Dynamically allocated</a:t>
            </a:r>
            <a:br>
              <a:rPr lang="en-US" altLang="en-US" dirty="0"/>
            </a:br>
            <a:endParaRPr lang="en-US" altLang="en-US" dirty="0"/>
          </a:p>
          <a:p>
            <a:pPr lvl="1"/>
            <a:r>
              <a:rPr lang="en-US" altLang="en-US" dirty="0"/>
              <a:t>Execution priority</a:t>
            </a:r>
          </a:p>
          <a:p>
            <a:pPr lvl="1"/>
            <a:r>
              <a:rPr lang="en-US" altLang="en-US" dirty="0"/>
              <a:t>Signal information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gn="ctr"/>
            <a:r>
              <a:rPr lang="en-US" altLang="en-US"/>
              <a:t>Important System Processes	</a:t>
            </a:r>
          </a:p>
        </p:txBody>
      </p:sp>
      <p:sp>
        <p:nvSpPr>
          <p:cNvPr id="160771" name="Rectangle 3"/>
          <p:cNvSpPr>
            <a:spLocks noGrp="1" noChangeArrowheads="1"/>
          </p:cNvSpPr>
          <p:nvPr>
            <p:ph type="body" idx="1"/>
          </p:nvPr>
        </p:nvSpPr>
        <p:spPr/>
        <p:txBody>
          <a:bodyPr/>
          <a:lstStyle/>
          <a:p>
            <a:r>
              <a:rPr lang="en-US" altLang="en-US" dirty="0" err="1">
                <a:solidFill>
                  <a:srgbClr val="F3BF57"/>
                </a:solidFill>
              </a:rPr>
              <a:t>init</a:t>
            </a:r>
            <a:r>
              <a:rPr lang="en-US" altLang="en-US" dirty="0"/>
              <a:t> – Mother of all processes. </a:t>
            </a:r>
            <a:r>
              <a:rPr lang="en-US" altLang="en-US" dirty="0" err="1"/>
              <a:t>init</a:t>
            </a:r>
            <a:r>
              <a:rPr lang="en-US" altLang="en-US" dirty="0"/>
              <a:t> is started at boot time and is responsible for starting other processes.</a:t>
            </a:r>
          </a:p>
          <a:p>
            <a:r>
              <a:rPr lang="en-US" altLang="en-US" dirty="0" err="1" smtClean="0">
                <a:solidFill>
                  <a:srgbClr val="F3BF57"/>
                </a:solidFill>
              </a:rPr>
              <a:t>getty</a:t>
            </a:r>
            <a:r>
              <a:rPr lang="en-US" altLang="en-US" dirty="0" smtClean="0">
                <a:solidFill>
                  <a:srgbClr val="F3BF57"/>
                </a:solidFill>
              </a:rPr>
              <a:t> </a:t>
            </a:r>
            <a:r>
              <a:rPr lang="en-US" altLang="en-US" dirty="0"/>
              <a:t>– login process that manages login sessions.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Foreground &amp; Background</a:t>
            </a:r>
            <a:endParaRPr lang="en-US" dirty="0"/>
          </a:p>
        </p:txBody>
      </p:sp>
      <p:sp>
        <p:nvSpPr>
          <p:cNvPr id="3" name="Content Placeholder 2"/>
          <p:cNvSpPr>
            <a:spLocks noGrp="1"/>
          </p:cNvSpPr>
          <p:nvPr>
            <p:ph idx="1"/>
          </p:nvPr>
        </p:nvSpPr>
        <p:spPr>
          <a:xfrm>
            <a:off x="884420" y="1469036"/>
            <a:ext cx="9165433" cy="4779363"/>
          </a:xfrm>
        </p:spPr>
        <p:txBody>
          <a:bodyPr/>
          <a:lstStyle/>
          <a:p>
            <a:r>
              <a:rPr lang="en-US" dirty="0"/>
              <a:t>When you start a process (run a command), there are two ways you can run it −</a:t>
            </a:r>
          </a:p>
          <a:p>
            <a:pPr lvl="1"/>
            <a:r>
              <a:rPr lang="en-US" dirty="0"/>
              <a:t>Foreground Processes</a:t>
            </a:r>
          </a:p>
          <a:p>
            <a:pPr lvl="1"/>
            <a:r>
              <a:rPr lang="en-US" dirty="0"/>
              <a:t>Background Processes</a:t>
            </a:r>
          </a:p>
          <a:p>
            <a:endParaRPr lang="en-US" dirty="0"/>
          </a:p>
        </p:txBody>
      </p:sp>
    </p:spTree>
    <p:extLst>
      <p:ext uri="{BB962C8B-B14F-4D97-AF65-F5344CB8AC3E}">
        <p14:creationId xmlns:p14="http://schemas.microsoft.com/office/powerpoint/2010/main" val="303626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Foreground Processes</a:t>
            </a:r>
            <a:endParaRPr lang="en-US" dirty="0"/>
          </a:p>
        </p:txBody>
      </p:sp>
      <p:sp>
        <p:nvSpPr>
          <p:cNvPr id="3" name="Content Placeholder 2"/>
          <p:cNvSpPr>
            <a:spLocks noGrp="1"/>
          </p:cNvSpPr>
          <p:nvPr>
            <p:ph idx="1"/>
          </p:nvPr>
        </p:nvSpPr>
        <p:spPr>
          <a:xfrm>
            <a:off x="884420" y="1469036"/>
            <a:ext cx="9165433" cy="4779363"/>
          </a:xfrm>
        </p:spPr>
        <p:txBody>
          <a:bodyPr>
            <a:normAutofit/>
          </a:bodyPr>
          <a:lstStyle/>
          <a:p>
            <a:r>
              <a:rPr lang="en-US" dirty="0"/>
              <a:t>By default, every process that you start runs in the foreground. It gets its input from the keyboard and sends its output to the screen.</a:t>
            </a:r>
          </a:p>
          <a:p>
            <a:r>
              <a:rPr lang="en-US" dirty="0"/>
              <a:t>You can see this happen with the ls command. If I want to list all the files in my current directory, I can use the following command −</a:t>
            </a:r>
          </a:p>
          <a:p>
            <a:r>
              <a:rPr lang="en-US" dirty="0"/>
              <a:t>$ls </a:t>
            </a:r>
            <a:r>
              <a:rPr lang="en-US" dirty="0" err="1"/>
              <a:t>ch</a:t>
            </a:r>
            <a:r>
              <a:rPr lang="en-US" dirty="0"/>
              <a:t>*.</a:t>
            </a:r>
            <a:r>
              <a:rPr lang="en-US" dirty="0" err="1"/>
              <a:t>docThis</a:t>
            </a:r>
            <a:r>
              <a:rPr lang="en-US" dirty="0"/>
              <a:t> would display all the files whose name start with </a:t>
            </a:r>
            <a:r>
              <a:rPr lang="en-US" dirty="0" err="1"/>
              <a:t>ch</a:t>
            </a:r>
            <a:r>
              <a:rPr lang="en-US" dirty="0"/>
              <a:t> and ends with .doc −</a:t>
            </a:r>
          </a:p>
          <a:p>
            <a:endParaRPr lang="en-US" dirty="0"/>
          </a:p>
        </p:txBody>
      </p:sp>
    </p:spTree>
    <p:extLst>
      <p:ext uri="{BB962C8B-B14F-4D97-AF65-F5344CB8AC3E}">
        <p14:creationId xmlns:p14="http://schemas.microsoft.com/office/powerpoint/2010/main" val="142948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Processes</a:t>
            </a:r>
            <a:endParaRPr lang="en-US" dirty="0"/>
          </a:p>
        </p:txBody>
      </p:sp>
      <p:sp>
        <p:nvSpPr>
          <p:cNvPr id="3" name="Content Placeholder 2"/>
          <p:cNvSpPr>
            <a:spLocks noGrp="1"/>
          </p:cNvSpPr>
          <p:nvPr>
            <p:ph idx="1"/>
          </p:nvPr>
        </p:nvSpPr>
        <p:spPr>
          <a:xfrm>
            <a:off x="884420" y="1469036"/>
            <a:ext cx="9165433" cy="4779363"/>
          </a:xfrm>
        </p:spPr>
        <p:txBody>
          <a:bodyPr>
            <a:normAutofit fontScale="92500" lnSpcReduction="10000"/>
          </a:bodyPr>
          <a:lstStyle/>
          <a:p>
            <a:r>
              <a:rPr lang="en-US" dirty="0"/>
              <a:t>A background process runs without being connected to your keyboard. If the background process requires any keyboard input, it waits.</a:t>
            </a:r>
          </a:p>
          <a:p>
            <a:r>
              <a:rPr lang="en-US" dirty="0"/>
              <a:t>The advantage of running a process in the background is that you can run other commands; you do not have to wait until it completes to start another!</a:t>
            </a:r>
          </a:p>
          <a:p>
            <a:r>
              <a:rPr lang="en-US" dirty="0"/>
              <a:t>The simplest way to start a background process is to add an ampersand ( &amp;) at the end of the command.</a:t>
            </a:r>
          </a:p>
          <a:p>
            <a:r>
              <a:rPr lang="en-US" dirty="0"/>
              <a:t>$ls ch*.doc &amp;This would also display all the files whose name start with </a:t>
            </a:r>
            <a:r>
              <a:rPr lang="en-US" dirty="0" err="1"/>
              <a:t>ch</a:t>
            </a:r>
            <a:r>
              <a:rPr lang="en-US" dirty="0"/>
              <a:t> and ends with .doc −</a:t>
            </a:r>
          </a:p>
          <a:p>
            <a:endParaRPr lang="en-US" dirty="0"/>
          </a:p>
        </p:txBody>
      </p:sp>
    </p:spTree>
    <p:extLst>
      <p:ext uri="{BB962C8B-B14F-4D97-AF65-F5344CB8AC3E}">
        <p14:creationId xmlns:p14="http://schemas.microsoft.com/office/powerpoint/2010/main" val="149795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Listing Running Processes</a:t>
            </a:r>
            <a:endParaRPr lang="en-US" dirty="0"/>
          </a:p>
        </p:txBody>
      </p:sp>
      <p:sp>
        <p:nvSpPr>
          <p:cNvPr id="3" name="Content Placeholder 2"/>
          <p:cNvSpPr>
            <a:spLocks noGrp="1"/>
          </p:cNvSpPr>
          <p:nvPr>
            <p:ph sz="half" idx="1"/>
          </p:nvPr>
        </p:nvSpPr>
        <p:spPr/>
        <p:txBody>
          <a:bodyPr>
            <a:normAutofit/>
          </a:bodyPr>
          <a:lstStyle/>
          <a:p>
            <a:r>
              <a:rPr lang="en-US" sz="3600" dirty="0" smtClean="0"/>
              <a:t>Ps</a:t>
            </a:r>
          </a:p>
          <a:p>
            <a:r>
              <a:rPr lang="en-US" sz="3600" dirty="0" smtClean="0"/>
              <a:t>Ps -f</a:t>
            </a:r>
            <a:endParaRPr lang="en-US" sz="3600" dirty="0"/>
          </a:p>
        </p:txBody>
      </p:sp>
      <p:sp>
        <p:nvSpPr>
          <p:cNvPr id="4" name="Content Placeholder 3"/>
          <p:cNvSpPr>
            <a:spLocks noGrp="1"/>
          </p:cNvSpPr>
          <p:nvPr>
            <p:ph sz="half" idx="2"/>
          </p:nvPr>
        </p:nvSpPr>
        <p:spPr/>
        <p:txBody>
          <a:bodyPr>
            <a:normAutofit/>
          </a:bodyPr>
          <a:lstStyle/>
          <a:p>
            <a:r>
              <a:rPr lang="en-US" sz="2400" dirty="0" smtClean="0"/>
              <a:t>UID</a:t>
            </a:r>
          </a:p>
          <a:p>
            <a:r>
              <a:rPr lang="en-US" sz="2400" dirty="0" smtClean="0"/>
              <a:t>PID</a:t>
            </a:r>
          </a:p>
          <a:p>
            <a:r>
              <a:rPr lang="en-US" sz="2400" dirty="0" smtClean="0"/>
              <a:t>PPID</a:t>
            </a:r>
          </a:p>
          <a:p>
            <a:r>
              <a:rPr lang="en-US" sz="2400" dirty="0" smtClean="0"/>
              <a:t>C</a:t>
            </a:r>
          </a:p>
          <a:p>
            <a:r>
              <a:rPr lang="en-US" sz="2400" dirty="0" smtClean="0"/>
              <a:t>STIME</a:t>
            </a:r>
          </a:p>
          <a:p>
            <a:r>
              <a:rPr lang="en-US" sz="2400" dirty="0" smtClean="0"/>
              <a:t>TTY</a:t>
            </a:r>
          </a:p>
          <a:p>
            <a:r>
              <a:rPr lang="en-US" sz="2400" dirty="0" smtClean="0"/>
              <a:t>TIME</a:t>
            </a:r>
          </a:p>
          <a:p>
            <a:r>
              <a:rPr lang="en-US" sz="2400" dirty="0" smtClean="0"/>
              <a:t>CMD</a:t>
            </a:r>
            <a:endParaRPr lang="en-US" sz="2400" dirty="0"/>
          </a:p>
        </p:txBody>
      </p:sp>
    </p:spTree>
    <p:extLst>
      <p:ext uri="{BB962C8B-B14F-4D97-AF65-F5344CB8AC3E}">
        <p14:creationId xmlns:p14="http://schemas.microsoft.com/office/powerpoint/2010/main" val="394106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a:t>
            </a:r>
            <a:r>
              <a:rPr lang="en-US" dirty="0" smtClean="0"/>
              <a:t> options</a:t>
            </a:r>
            <a:endParaRPr lang="en-US" dirty="0"/>
          </a:p>
        </p:txBody>
      </p:sp>
      <p:sp>
        <p:nvSpPr>
          <p:cNvPr id="3" name="Content Placeholder 2"/>
          <p:cNvSpPr>
            <a:spLocks noGrp="1"/>
          </p:cNvSpPr>
          <p:nvPr>
            <p:ph idx="1"/>
          </p:nvPr>
        </p:nvSpPr>
        <p:spPr>
          <a:xfrm>
            <a:off x="646112" y="1424066"/>
            <a:ext cx="9403742" cy="4824333"/>
          </a:xfrm>
        </p:spPr>
        <p:txBody>
          <a:bodyPr>
            <a:normAutofit/>
          </a:bodyPr>
          <a:lstStyle/>
          <a:p>
            <a:r>
              <a:rPr lang="en-US" sz="2400" dirty="0" smtClean="0"/>
              <a:t>-a	Shows information about all users</a:t>
            </a:r>
          </a:p>
          <a:p>
            <a:r>
              <a:rPr lang="en-US" sz="2400" dirty="0" smtClean="0"/>
              <a:t>-x	Shows information about processes without terminals</a:t>
            </a:r>
          </a:p>
          <a:p>
            <a:r>
              <a:rPr lang="en-US" sz="2400" dirty="0" smtClean="0"/>
              <a:t>-u	Shows additional information like –f option</a:t>
            </a:r>
          </a:p>
          <a:p>
            <a:r>
              <a:rPr lang="en-US" sz="2400" dirty="0" smtClean="0"/>
              <a:t>-e	Display extended information</a:t>
            </a:r>
            <a:endParaRPr lang="en-US" sz="2400" dirty="0"/>
          </a:p>
        </p:txBody>
      </p:sp>
    </p:spTree>
    <p:extLst>
      <p:ext uri="{BB962C8B-B14F-4D97-AF65-F5344CB8AC3E}">
        <p14:creationId xmlns:p14="http://schemas.microsoft.com/office/powerpoint/2010/main" val="254923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Stopping Processes</a:t>
            </a:r>
            <a:endParaRPr lang="en-US" dirty="0"/>
          </a:p>
        </p:txBody>
      </p:sp>
      <p:sp>
        <p:nvSpPr>
          <p:cNvPr id="3" name="Content Placeholder 2"/>
          <p:cNvSpPr>
            <a:spLocks noGrp="1"/>
          </p:cNvSpPr>
          <p:nvPr>
            <p:ph idx="1"/>
          </p:nvPr>
        </p:nvSpPr>
        <p:spPr/>
        <p:txBody>
          <a:bodyPr/>
          <a:lstStyle/>
          <a:p>
            <a:r>
              <a:rPr lang="en-US" dirty="0" smtClean="0"/>
              <a:t>Ctrl + c</a:t>
            </a:r>
          </a:p>
          <a:p>
            <a:pPr lvl="1"/>
            <a:r>
              <a:rPr lang="en-US" dirty="0" smtClean="0"/>
              <a:t>Default interrupt character works in </a:t>
            </a:r>
            <a:r>
              <a:rPr lang="en-US" dirty="0" err="1" smtClean="0"/>
              <a:t>foregroud</a:t>
            </a:r>
            <a:r>
              <a:rPr lang="en-US" dirty="0" smtClean="0"/>
              <a:t> mode</a:t>
            </a:r>
          </a:p>
          <a:p>
            <a:r>
              <a:rPr lang="en-US" dirty="0" smtClean="0"/>
              <a:t>kill</a:t>
            </a:r>
          </a:p>
          <a:p>
            <a:r>
              <a:rPr lang="en-US" dirty="0" smtClean="0"/>
              <a:t>Kill -9</a:t>
            </a:r>
            <a:endParaRPr lang="en-US" dirty="0"/>
          </a:p>
        </p:txBody>
      </p:sp>
    </p:spTree>
    <p:extLst>
      <p:ext uri="{BB962C8B-B14F-4D97-AF65-F5344CB8AC3E}">
        <p14:creationId xmlns:p14="http://schemas.microsoft.com/office/powerpoint/2010/main" val="217432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Process Info</a:t>
            </a:r>
            <a:endParaRPr lang="en-US" dirty="0"/>
          </a:p>
        </p:txBody>
      </p:sp>
      <p:sp>
        <p:nvSpPr>
          <p:cNvPr id="3" name="Content Placeholder 2"/>
          <p:cNvSpPr>
            <a:spLocks noGrp="1"/>
          </p:cNvSpPr>
          <p:nvPr>
            <p:ph idx="1"/>
          </p:nvPr>
        </p:nvSpPr>
        <p:spPr/>
        <p:txBody>
          <a:bodyPr/>
          <a:lstStyle/>
          <a:p>
            <a:r>
              <a:rPr lang="en-US" dirty="0" smtClean="0"/>
              <a:t>Zombie and orphan Processes</a:t>
            </a:r>
          </a:p>
          <a:p>
            <a:r>
              <a:rPr lang="en-US" dirty="0" smtClean="0"/>
              <a:t>Daemon Processes</a:t>
            </a:r>
          </a:p>
          <a:p>
            <a:r>
              <a:rPr lang="en-US" dirty="0"/>
              <a:t>t</a:t>
            </a:r>
            <a:r>
              <a:rPr lang="en-US" dirty="0" smtClean="0"/>
              <a:t>op command</a:t>
            </a:r>
            <a:endParaRPr lang="en-US" dirty="0"/>
          </a:p>
        </p:txBody>
      </p:sp>
    </p:spTree>
    <p:extLst>
      <p:ext uri="{BB962C8B-B14F-4D97-AF65-F5344CB8AC3E}">
        <p14:creationId xmlns:p14="http://schemas.microsoft.com/office/powerpoint/2010/main" val="3968785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209800" y="0"/>
            <a:ext cx="7778750" cy="1104900"/>
          </a:xfrm>
        </p:spPr>
        <p:txBody>
          <a:bodyPr/>
          <a:lstStyle/>
          <a:p>
            <a:r>
              <a:rPr lang="en-GB" altLang="en-US" sz="4000"/>
              <a:t>Unix Start Up Processes Diagram</a:t>
            </a:r>
          </a:p>
        </p:txBody>
      </p:sp>
      <p:sp>
        <p:nvSpPr>
          <p:cNvPr id="161795" name="Text Box 3"/>
          <p:cNvSpPr txBox="1">
            <a:spLocks noChangeArrowheads="1"/>
          </p:cNvSpPr>
          <p:nvPr/>
        </p:nvSpPr>
        <p:spPr bwMode="auto">
          <a:xfrm>
            <a:off x="4881563" y="1133475"/>
            <a:ext cx="1840866"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a:latin typeface="Courier New" panose="02070309020205020404" pitchFamily="49" charset="0"/>
              </a:rPr>
              <a:t>OS kernel</a:t>
            </a:r>
          </a:p>
        </p:txBody>
      </p:sp>
      <p:sp>
        <p:nvSpPr>
          <p:cNvPr id="161796" name="Text Box 4"/>
          <p:cNvSpPr txBox="1">
            <a:spLocks noChangeArrowheads="1"/>
          </p:cNvSpPr>
          <p:nvPr/>
        </p:nvSpPr>
        <p:spPr bwMode="auto">
          <a:xfrm>
            <a:off x="4876800" y="1819275"/>
            <a:ext cx="1840866" cy="83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a:latin typeface="Courier New" panose="02070309020205020404" pitchFamily="49" charset="0"/>
              </a:rPr>
              <a:t>Process 0</a:t>
            </a:r>
          </a:p>
          <a:p>
            <a:r>
              <a:rPr lang="en-GB" altLang="en-US" sz="2400">
                <a:latin typeface="Courier New" panose="02070309020205020404" pitchFamily="49" charset="0"/>
              </a:rPr>
              <a:t>(sched)</a:t>
            </a:r>
          </a:p>
        </p:txBody>
      </p:sp>
      <p:sp>
        <p:nvSpPr>
          <p:cNvPr id="161797" name="Text Box 5"/>
          <p:cNvSpPr txBox="1">
            <a:spLocks noChangeArrowheads="1"/>
          </p:cNvSpPr>
          <p:nvPr/>
        </p:nvSpPr>
        <p:spPr bwMode="auto">
          <a:xfrm>
            <a:off x="4800600" y="2886075"/>
            <a:ext cx="1840866" cy="83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a:latin typeface="Courier New" panose="02070309020205020404" pitchFamily="49" charset="0"/>
              </a:rPr>
              <a:t>Process 1</a:t>
            </a:r>
          </a:p>
          <a:p>
            <a:r>
              <a:rPr lang="en-GB" altLang="en-US" sz="2400">
                <a:latin typeface="Courier New" panose="02070309020205020404" pitchFamily="49" charset="0"/>
              </a:rPr>
              <a:t>(init)</a:t>
            </a:r>
          </a:p>
        </p:txBody>
      </p:sp>
      <p:sp>
        <p:nvSpPr>
          <p:cNvPr id="161798" name="Text Box 6"/>
          <p:cNvSpPr txBox="1">
            <a:spLocks noChangeArrowheads="1"/>
          </p:cNvSpPr>
          <p:nvPr/>
        </p:nvSpPr>
        <p:spPr bwMode="auto">
          <a:xfrm>
            <a:off x="5105401" y="4343400"/>
            <a:ext cx="110348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a:latin typeface="Courier New" panose="02070309020205020404" pitchFamily="49" charset="0"/>
              </a:rPr>
              <a:t>getty</a:t>
            </a:r>
          </a:p>
        </p:txBody>
      </p:sp>
      <p:sp>
        <p:nvSpPr>
          <p:cNvPr id="161799" name="Text Box 7"/>
          <p:cNvSpPr txBox="1">
            <a:spLocks noChangeArrowheads="1"/>
          </p:cNvSpPr>
          <p:nvPr/>
        </p:nvSpPr>
        <p:spPr bwMode="auto">
          <a:xfrm>
            <a:off x="6754814" y="4343400"/>
            <a:ext cx="110348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a:latin typeface="Courier New" panose="02070309020205020404" pitchFamily="49" charset="0"/>
              </a:rPr>
              <a:t>getty</a:t>
            </a:r>
          </a:p>
        </p:txBody>
      </p:sp>
      <p:sp>
        <p:nvSpPr>
          <p:cNvPr id="161800" name="Text Box 8"/>
          <p:cNvSpPr txBox="1">
            <a:spLocks noChangeArrowheads="1"/>
          </p:cNvSpPr>
          <p:nvPr/>
        </p:nvSpPr>
        <p:spPr bwMode="auto">
          <a:xfrm>
            <a:off x="8736014" y="4343400"/>
            <a:ext cx="110348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a:latin typeface="Courier New" panose="02070309020205020404" pitchFamily="49" charset="0"/>
              </a:rPr>
              <a:t>getty</a:t>
            </a:r>
          </a:p>
        </p:txBody>
      </p:sp>
      <p:sp>
        <p:nvSpPr>
          <p:cNvPr id="161801" name="Text Box 9"/>
          <p:cNvSpPr txBox="1">
            <a:spLocks noChangeArrowheads="1"/>
          </p:cNvSpPr>
          <p:nvPr/>
        </p:nvSpPr>
        <p:spPr bwMode="auto">
          <a:xfrm>
            <a:off x="5105401" y="5334000"/>
            <a:ext cx="110348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a:latin typeface="Courier New" panose="02070309020205020404" pitchFamily="49" charset="0"/>
              </a:rPr>
              <a:t>login</a:t>
            </a:r>
          </a:p>
        </p:txBody>
      </p:sp>
      <p:sp>
        <p:nvSpPr>
          <p:cNvPr id="161802" name="Text Box 10"/>
          <p:cNvSpPr txBox="1">
            <a:spLocks noChangeArrowheads="1"/>
          </p:cNvSpPr>
          <p:nvPr/>
        </p:nvSpPr>
        <p:spPr bwMode="auto">
          <a:xfrm>
            <a:off x="5257800" y="6248400"/>
            <a:ext cx="734794"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a:latin typeface="Courier New" panose="02070309020205020404" pitchFamily="49" charset="0"/>
              </a:rPr>
              <a:t>csh</a:t>
            </a:r>
          </a:p>
        </p:txBody>
      </p:sp>
      <p:sp>
        <p:nvSpPr>
          <p:cNvPr id="161803" name="Text Box 11"/>
          <p:cNvSpPr txBox="1">
            <a:spLocks noChangeArrowheads="1"/>
          </p:cNvSpPr>
          <p:nvPr/>
        </p:nvSpPr>
        <p:spPr bwMode="auto">
          <a:xfrm>
            <a:off x="8686801" y="5334000"/>
            <a:ext cx="110348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a:latin typeface="Courier New" panose="02070309020205020404" pitchFamily="49" charset="0"/>
              </a:rPr>
              <a:t>login</a:t>
            </a:r>
          </a:p>
        </p:txBody>
      </p:sp>
      <p:sp>
        <p:nvSpPr>
          <p:cNvPr id="161804" name="Text Box 12"/>
          <p:cNvSpPr txBox="1">
            <a:spLocks noChangeArrowheads="1"/>
          </p:cNvSpPr>
          <p:nvPr/>
        </p:nvSpPr>
        <p:spPr bwMode="auto">
          <a:xfrm>
            <a:off x="8748714" y="6248400"/>
            <a:ext cx="919139"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a:latin typeface="Courier New" panose="02070309020205020404" pitchFamily="49" charset="0"/>
              </a:rPr>
              <a:t>bash</a:t>
            </a:r>
          </a:p>
        </p:txBody>
      </p:sp>
      <p:sp>
        <p:nvSpPr>
          <p:cNvPr id="161805" name="Line 13"/>
          <p:cNvSpPr>
            <a:spLocks noChangeShapeType="1"/>
          </p:cNvSpPr>
          <p:nvPr/>
        </p:nvSpPr>
        <p:spPr bwMode="auto">
          <a:xfrm>
            <a:off x="5638800" y="1524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61806" name="Line 14"/>
          <p:cNvSpPr>
            <a:spLocks noChangeShapeType="1"/>
          </p:cNvSpPr>
          <p:nvPr/>
        </p:nvSpPr>
        <p:spPr bwMode="auto">
          <a:xfrm>
            <a:off x="5638800" y="2590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61807" name="Line 15"/>
          <p:cNvSpPr>
            <a:spLocks noChangeShapeType="1"/>
          </p:cNvSpPr>
          <p:nvPr/>
        </p:nvSpPr>
        <p:spPr bwMode="auto">
          <a:xfrm>
            <a:off x="5638800" y="3657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61808" name="Line 16"/>
          <p:cNvSpPr>
            <a:spLocks noChangeShapeType="1"/>
          </p:cNvSpPr>
          <p:nvPr/>
        </p:nvSpPr>
        <p:spPr bwMode="auto">
          <a:xfrm>
            <a:off x="5638800" y="4876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61809" name="Line 17"/>
          <p:cNvSpPr>
            <a:spLocks noChangeShapeType="1"/>
          </p:cNvSpPr>
          <p:nvPr/>
        </p:nvSpPr>
        <p:spPr bwMode="auto">
          <a:xfrm>
            <a:off x="5638800" y="5867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61810" name="Line 18"/>
          <p:cNvSpPr>
            <a:spLocks noChangeShapeType="1"/>
          </p:cNvSpPr>
          <p:nvPr/>
        </p:nvSpPr>
        <p:spPr bwMode="auto">
          <a:xfrm>
            <a:off x="9220200" y="4876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61811" name="Line 19"/>
          <p:cNvSpPr>
            <a:spLocks noChangeShapeType="1"/>
          </p:cNvSpPr>
          <p:nvPr/>
        </p:nvSpPr>
        <p:spPr bwMode="auto">
          <a:xfrm>
            <a:off x="9220200" y="5867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61812" name="Line 20"/>
          <p:cNvSpPr>
            <a:spLocks noChangeShapeType="1"/>
          </p:cNvSpPr>
          <p:nvPr/>
        </p:nvSpPr>
        <p:spPr bwMode="auto">
          <a:xfrm>
            <a:off x="2590800" y="3886200"/>
            <a:ext cx="670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61813" name="Line 21"/>
          <p:cNvSpPr>
            <a:spLocks noChangeShapeType="1"/>
          </p:cNvSpPr>
          <p:nvPr/>
        </p:nvSpPr>
        <p:spPr bwMode="auto">
          <a:xfrm>
            <a:off x="7239000" y="3886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61814" name="Line 22"/>
          <p:cNvSpPr>
            <a:spLocks noChangeShapeType="1"/>
          </p:cNvSpPr>
          <p:nvPr/>
        </p:nvSpPr>
        <p:spPr bwMode="auto">
          <a:xfrm>
            <a:off x="9296400" y="3886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61815" name="Line 23"/>
          <p:cNvSpPr>
            <a:spLocks noChangeShapeType="1"/>
          </p:cNvSpPr>
          <p:nvPr/>
        </p:nvSpPr>
        <p:spPr bwMode="auto">
          <a:xfrm>
            <a:off x="3733800" y="3886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61816" name="Line 24"/>
          <p:cNvSpPr>
            <a:spLocks noChangeShapeType="1"/>
          </p:cNvSpPr>
          <p:nvPr/>
        </p:nvSpPr>
        <p:spPr bwMode="auto">
          <a:xfrm>
            <a:off x="2590800" y="3886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286000" y="0"/>
            <a:ext cx="7778750" cy="1104900"/>
          </a:xfrm>
          <a:noFill/>
          <a:ln/>
        </p:spPr>
        <p:txBody>
          <a:bodyPr/>
          <a:lstStyle/>
          <a:p>
            <a:r>
              <a:rPr lang="en-US" altLang="en-US" dirty="0" smtClean="0"/>
              <a:t>Processes Overview</a:t>
            </a:r>
            <a:endParaRPr lang="en-US" altLang="en-US" dirty="0"/>
          </a:p>
        </p:txBody>
      </p:sp>
      <p:sp>
        <p:nvSpPr>
          <p:cNvPr id="117763" name="Rectangle 3"/>
          <p:cNvSpPr>
            <a:spLocks noGrp="1" noChangeArrowheads="1"/>
          </p:cNvSpPr>
          <p:nvPr>
            <p:ph type="body" idx="1"/>
          </p:nvPr>
        </p:nvSpPr>
        <p:spPr>
          <a:xfrm>
            <a:off x="2133600" y="1143000"/>
            <a:ext cx="7315200" cy="4648200"/>
          </a:xfrm>
          <a:noFill/>
          <a:ln/>
        </p:spPr>
        <p:txBody>
          <a:bodyPr>
            <a:normAutofit fontScale="92500" lnSpcReduction="20000"/>
          </a:bodyPr>
          <a:lstStyle/>
          <a:p>
            <a:pPr marL="609600" indent="-609600">
              <a:buNone/>
            </a:pPr>
            <a:r>
              <a:rPr lang="en-US" altLang="en-US">
                <a:effectLst/>
              </a:rPr>
              <a:t>1.  What is a Process?</a:t>
            </a:r>
          </a:p>
          <a:p>
            <a:pPr marL="609600" indent="-609600">
              <a:buNone/>
            </a:pPr>
            <a:r>
              <a:rPr lang="en-US" altLang="en-US">
                <a:effectLst/>
              </a:rPr>
              <a:t>2.  </a:t>
            </a:r>
            <a:r>
              <a:rPr lang="en-US" altLang="en-US">
                <a:effectLst/>
                <a:latin typeface="Courier New" panose="02070309020205020404" pitchFamily="49" charset="0"/>
              </a:rPr>
              <a:t>fork()</a:t>
            </a:r>
            <a:endParaRPr lang="en-US" altLang="en-US">
              <a:effectLst/>
            </a:endParaRPr>
          </a:p>
          <a:p>
            <a:pPr marL="609600" indent="-609600">
              <a:buNone/>
            </a:pPr>
            <a:r>
              <a:rPr lang="en-US" altLang="en-US">
                <a:effectLst/>
              </a:rPr>
              <a:t>3.  </a:t>
            </a:r>
            <a:r>
              <a:rPr lang="en-US" altLang="en-US">
                <a:effectLst/>
                <a:latin typeface="Courier New" panose="02070309020205020404" pitchFamily="49" charset="0"/>
              </a:rPr>
              <a:t>exec()</a:t>
            </a:r>
            <a:endParaRPr lang="en-US" altLang="en-US">
              <a:effectLst/>
            </a:endParaRPr>
          </a:p>
          <a:p>
            <a:pPr marL="609600" indent="-609600">
              <a:buNone/>
            </a:pPr>
            <a:r>
              <a:rPr lang="en-US" altLang="en-US">
                <a:effectLst/>
              </a:rPr>
              <a:t>4.  </a:t>
            </a:r>
            <a:r>
              <a:rPr lang="en-US" altLang="en-US">
                <a:effectLst/>
                <a:latin typeface="Courier New" panose="02070309020205020404" pitchFamily="49" charset="0"/>
              </a:rPr>
              <a:t>wait()</a:t>
            </a:r>
            <a:endParaRPr lang="en-US" altLang="en-US">
              <a:effectLst/>
            </a:endParaRPr>
          </a:p>
          <a:p>
            <a:pPr marL="609600" indent="-609600">
              <a:buNone/>
            </a:pPr>
            <a:r>
              <a:rPr lang="en-US" altLang="en-US">
                <a:effectLst/>
              </a:rPr>
              <a:t>5.  Process Data</a:t>
            </a:r>
          </a:p>
          <a:p>
            <a:pPr marL="609600" indent="-609600">
              <a:buNone/>
            </a:pPr>
            <a:r>
              <a:rPr lang="en-US" altLang="en-US">
                <a:effectLst/>
              </a:rPr>
              <a:t>6.  File Descriptors across Processes</a:t>
            </a:r>
          </a:p>
          <a:p>
            <a:pPr marL="609600" indent="-609600">
              <a:buNone/>
            </a:pPr>
            <a:r>
              <a:rPr lang="en-US" altLang="en-US">
                <a:effectLst/>
              </a:rPr>
              <a:t>7. Special Exit Cases</a:t>
            </a:r>
          </a:p>
          <a:p>
            <a:pPr marL="609600" indent="-609600">
              <a:buNone/>
            </a:pPr>
            <a:r>
              <a:rPr lang="en-US" altLang="en-US">
                <a:effectLst/>
              </a:rPr>
              <a:t>8. IO Redirection</a:t>
            </a:r>
          </a:p>
          <a:p>
            <a:pPr marL="609600" indent="-609600">
              <a:buNone/>
            </a:pPr>
            <a:r>
              <a:rPr lang="en-US" altLang="en-US">
                <a:effectLst/>
              </a:rPr>
              <a:t>9. User/Group ID  real and effective</a:t>
            </a:r>
          </a:p>
          <a:p>
            <a:pPr marL="609600" indent="-609600">
              <a:buNone/>
            </a:pPr>
            <a:r>
              <a:rPr lang="en-US" altLang="en-US">
                <a:effectLst/>
              </a:rPr>
              <a:t>10. getenv/putenv, ulimit()</a:t>
            </a:r>
          </a:p>
          <a:p>
            <a:pPr marL="609600" indent="-609600"/>
            <a:endParaRPr lang="en-US" altLang="en-US">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a:t>Pid and Parentage</a:t>
            </a:r>
          </a:p>
        </p:txBody>
      </p:sp>
      <p:sp>
        <p:nvSpPr>
          <p:cNvPr id="162819" name="Rectangle 3"/>
          <p:cNvSpPr>
            <a:spLocks noGrp="1" noChangeArrowheads="1"/>
          </p:cNvSpPr>
          <p:nvPr>
            <p:ph type="body" idx="1"/>
          </p:nvPr>
        </p:nvSpPr>
        <p:spPr>
          <a:xfrm>
            <a:off x="1019331" y="1304144"/>
            <a:ext cx="9648669" cy="5020456"/>
          </a:xfrm>
        </p:spPr>
        <p:txBody>
          <a:bodyPr>
            <a:normAutofit lnSpcReduction="10000"/>
          </a:bodyPr>
          <a:lstStyle/>
          <a:p>
            <a:pPr>
              <a:lnSpc>
                <a:spcPct val="90000"/>
              </a:lnSpc>
            </a:pPr>
            <a:r>
              <a:rPr lang="en-US" altLang="en-US" sz="2800" dirty="0"/>
              <a:t>A process ID or </a:t>
            </a:r>
            <a:r>
              <a:rPr lang="en-US" altLang="en-US" sz="2800" i="1" dirty="0" err="1">
                <a:solidFill>
                  <a:schemeClr val="tx2"/>
                </a:solidFill>
              </a:rPr>
              <a:t>pid</a:t>
            </a:r>
            <a:r>
              <a:rPr lang="en-US" altLang="en-US" sz="2800" dirty="0"/>
              <a:t> is a positive integer that uniquely identifies a running process, and is stored in a variable of type </a:t>
            </a:r>
            <a:r>
              <a:rPr lang="en-US" altLang="en-US" sz="2800" i="1" dirty="0" err="1">
                <a:solidFill>
                  <a:schemeClr val="tx2"/>
                </a:solidFill>
              </a:rPr>
              <a:t>pid_t</a:t>
            </a:r>
            <a:r>
              <a:rPr lang="en-US" altLang="en-US" sz="2800" dirty="0"/>
              <a:t>. </a:t>
            </a:r>
          </a:p>
          <a:p>
            <a:pPr>
              <a:lnSpc>
                <a:spcPct val="90000"/>
              </a:lnSpc>
              <a:buFont typeface="Monotype Sorts" charset="2"/>
              <a:buNone/>
            </a:pPr>
            <a:endParaRPr lang="en-US" altLang="en-US" sz="2800" dirty="0"/>
          </a:p>
          <a:p>
            <a:pPr>
              <a:lnSpc>
                <a:spcPct val="90000"/>
              </a:lnSpc>
            </a:pPr>
            <a:r>
              <a:rPr lang="en-US" altLang="en-US" sz="2800" dirty="0"/>
              <a:t>You can get the </a:t>
            </a:r>
            <a:r>
              <a:rPr lang="en-US" altLang="en-US" sz="2800" dirty="0">
                <a:solidFill>
                  <a:schemeClr val="tx2"/>
                </a:solidFill>
              </a:rPr>
              <a:t>process </a:t>
            </a:r>
            <a:r>
              <a:rPr lang="en-US" altLang="en-US" sz="2800" dirty="0" err="1">
                <a:solidFill>
                  <a:schemeClr val="tx2"/>
                </a:solidFill>
              </a:rPr>
              <a:t>pid</a:t>
            </a:r>
            <a:r>
              <a:rPr lang="en-US" altLang="en-US" sz="2800" dirty="0"/>
              <a:t> or </a:t>
            </a:r>
            <a:r>
              <a:rPr lang="en-US" altLang="en-US" sz="2800" dirty="0">
                <a:solidFill>
                  <a:schemeClr val="tx2"/>
                </a:solidFill>
              </a:rPr>
              <a:t>parent’s </a:t>
            </a:r>
            <a:r>
              <a:rPr lang="en-US" altLang="en-US" sz="2800" dirty="0" err="1">
                <a:solidFill>
                  <a:schemeClr val="tx2"/>
                </a:solidFill>
              </a:rPr>
              <a:t>pid</a:t>
            </a:r>
            <a:endParaRPr lang="en-US" altLang="en-US" sz="2800" dirty="0">
              <a:solidFill>
                <a:schemeClr val="tx2"/>
              </a:solidFill>
            </a:endParaRPr>
          </a:p>
          <a:p>
            <a:pPr lvl="1">
              <a:lnSpc>
                <a:spcPct val="90000"/>
              </a:lnSpc>
              <a:buFontTx/>
              <a:buNone/>
            </a:pPr>
            <a:r>
              <a:rPr lang="en-US" altLang="en-US" sz="2000" b="1" dirty="0">
                <a:latin typeface="Courier New" panose="02070309020205020404" pitchFamily="49" charset="0"/>
              </a:rPr>
              <a:t>#include &lt;</a:t>
            </a:r>
            <a:r>
              <a:rPr lang="en-US" altLang="en-US" sz="2000" b="1" dirty="0" smtClean="0">
                <a:latin typeface="Courier New" panose="02070309020205020404" pitchFamily="49" charset="0"/>
              </a:rPr>
              <a:t>sys/</a:t>
            </a:r>
            <a:r>
              <a:rPr lang="en-US" altLang="en-US" sz="2000" b="1" dirty="0" err="1" smtClean="0">
                <a:latin typeface="Courier New" panose="02070309020205020404" pitchFamily="49" charset="0"/>
              </a:rPr>
              <a:t>types.h</a:t>
            </a:r>
            <a:r>
              <a:rPr lang="en-US" altLang="en-US" sz="2000" b="1" dirty="0" smtClean="0">
                <a:latin typeface="Courier New" panose="02070309020205020404" pitchFamily="49" charset="0"/>
              </a:rPr>
              <a:t>&gt;</a:t>
            </a:r>
          </a:p>
          <a:p>
            <a:pPr lvl="1">
              <a:lnSpc>
                <a:spcPct val="90000"/>
              </a:lnSpc>
              <a:buFontTx/>
              <a:buNone/>
            </a:pPr>
            <a:r>
              <a:rPr lang="en-US" altLang="en-US" sz="2000" b="1" dirty="0" smtClean="0">
                <a:latin typeface="Courier New" panose="02070309020205020404" pitchFamily="49" charset="0"/>
              </a:rPr>
              <a:t>#include &lt;</a:t>
            </a:r>
            <a:r>
              <a:rPr lang="en-US" altLang="en-US" sz="2000" b="1" dirty="0" err="1" smtClean="0">
                <a:latin typeface="Courier New" panose="02070309020205020404" pitchFamily="49" charset="0"/>
              </a:rPr>
              <a:t>stdio.h</a:t>
            </a:r>
            <a:r>
              <a:rPr lang="en-US" altLang="en-US" sz="2000" b="1" smtClean="0">
                <a:latin typeface="Courier New" panose="02070309020205020404" pitchFamily="49" charset="0"/>
              </a:rPr>
              <a:t>&gt;</a:t>
            </a:r>
            <a:endParaRPr lang="en-US" altLang="en-US" sz="2000" b="1" dirty="0">
              <a:latin typeface="Courier New" panose="02070309020205020404" pitchFamily="49" charset="0"/>
            </a:endParaRPr>
          </a:p>
          <a:p>
            <a:pPr lvl="1">
              <a:lnSpc>
                <a:spcPct val="90000"/>
              </a:lnSpc>
              <a:buFontTx/>
              <a:buNone/>
            </a:pPr>
            <a:r>
              <a:rPr lang="en-US" altLang="en-US" sz="2000" b="1" dirty="0">
                <a:latin typeface="Courier New" panose="02070309020205020404" pitchFamily="49" charset="0"/>
              </a:rPr>
              <a:t>main()</a:t>
            </a:r>
          </a:p>
          <a:p>
            <a:pPr lvl="1">
              <a:lnSpc>
                <a:spcPct val="90000"/>
              </a:lnSpc>
              <a:buFontTx/>
              <a:buNone/>
            </a:pPr>
            <a:r>
              <a:rPr lang="en-US" altLang="en-US" sz="2000" b="1" dirty="0">
                <a:latin typeface="Courier New" panose="02070309020205020404" pitchFamily="49" charset="0"/>
              </a:rPr>
              <a:t>  {</a:t>
            </a:r>
          </a:p>
          <a:p>
            <a:pPr lvl="1">
              <a:lnSpc>
                <a:spcPct val="90000"/>
              </a:lnSpc>
              <a:buFontTx/>
              <a:buNone/>
            </a:pPr>
            <a:r>
              <a:rPr lang="en-US" altLang="en-US" sz="2000" b="1" dirty="0">
                <a:latin typeface="Courier New" panose="02070309020205020404" pitchFamily="49" charset="0"/>
              </a:rPr>
              <a:t>  </a:t>
            </a:r>
            <a:r>
              <a:rPr lang="en-US" altLang="en-US" sz="2000" b="1" dirty="0" err="1">
                <a:latin typeface="Courier New" panose="02070309020205020404" pitchFamily="49" charset="0"/>
              </a:rPr>
              <a:t>pid_t</a:t>
            </a:r>
            <a:r>
              <a:rPr lang="en-US" altLang="en-US" sz="2000" b="1" dirty="0">
                <a:latin typeface="Courier New" panose="02070309020205020404" pitchFamily="49" charset="0"/>
              </a:rPr>
              <a:t> </a:t>
            </a:r>
            <a:r>
              <a:rPr lang="en-US" altLang="en-US" sz="2000" b="1" dirty="0" err="1">
                <a:latin typeface="Courier New" panose="02070309020205020404" pitchFamily="49" charset="0"/>
              </a:rPr>
              <a:t>pid</a:t>
            </a:r>
            <a:r>
              <a:rPr lang="en-US" altLang="en-US" sz="2000" b="1" dirty="0">
                <a:latin typeface="Courier New" panose="02070309020205020404" pitchFamily="49" charset="0"/>
              </a:rPr>
              <a:t>, </a:t>
            </a:r>
            <a:r>
              <a:rPr lang="en-US" altLang="en-US" sz="2000" b="1" dirty="0" err="1">
                <a:latin typeface="Courier New" panose="02070309020205020404" pitchFamily="49" charset="0"/>
              </a:rPr>
              <a:t>ppid</a:t>
            </a:r>
            <a:r>
              <a:rPr lang="en-US" altLang="en-US" sz="2000" b="1" dirty="0">
                <a:latin typeface="Courier New" panose="02070309020205020404" pitchFamily="49" charset="0"/>
              </a:rPr>
              <a:t>;</a:t>
            </a:r>
          </a:p>
          <a:p>
            <a:pPr lvl="1">
              <a:lnSpc>
                <a:spcPct val="90000"/>
              </a:lnSpc>
              <a:buFontTx/>
              <a:buNone/>
            </a:pPr>
            <a:r>
              <a:rPr lang="en-US" altLang="en-US" sz="2000" b="1" dirty="0">
                <a:latin typeface="Courier New" panose="02070309020205020404" pitchFamily="49" charset="0"/>
              </a:rPr>
              <a:t>  </a:t>
            </a:r>
            <a:r>
              <a:rPr lang="en-US" altLang="en-US" sz="2000" b="1" dirty="0" err="1">
                <a:latin typeface="Courier New" panose="02070309020205020404" pitchFamily="49" charset="0"/>
              </a:rPr>
              <a:t>printf</a:t>
            </a:r>
            <a:r>
              <a:rPr lang="en-US" altLang="en-US" sz="2000" b="1" dirty="0">
                <a:latin typeface="Courier New" panose="02070309020205020404" pitchFamily="49" charset="0"/>
              </a:rPr>
              <a:t>( "My  PID is:%d\n\n",(</a:t>
            </a:r>
            <a:r>
              <a:rPr lang="en-US" altLang="en-US" sz="2000" b="1" dirty="0" err="1">
                <a:latin typeface="Courier New" panose="02070309020205020404" pitchFamily="49" charset="0"/>
              </a:rPr>
              <a:t>pid</a:t>
            </a:r>
            <a:r>
              <a:rPr lang="en-US" altLang="en-US" sz="2000" b="1" dirty="0">
                <a:latin typeface="Courier New" panose="02070309020205020404" pitchFamily="49" charset="0"/>
              </a:rPr>
              <a:t> = </a:t>
            </a:r>
            <a:r>
              <a:rPr lang="en-US" altLang="en-US" sz="2000" b="1" dirty="0" err="1">
                <a:latin typeface="Courier New" panose="02070309020205020404" pitchFamily="49" charset="0"/>
              </a:rPr>
              <a:t>getpid</a:t>
            </a:r>
            <a:r>
              <a:rPr lang="en-US" altLang="en-US" sz="2000" b="1" dirty="0">
                <a:latin typeface="Courier New" panose="02070309020205020404" pitchFamily="49" charset="0"/>
              </a:rPr>
              <a:t>()) );</a:t>
            </a:r>
          </a:p>
          <a:p>
            <a:pPr lvl="1">
              <a:lnSpc>
                <a:spcPct val="90000"/>
              </a:lnSpc>
              <a:buFontTx/>
              <a:buNone/>
            </a:pPr>
            <a:r>
              <a:rPr lang="en-US" altLang="en-US" sz="2000" b="1" dirty="0">
                <a:latin typeface="Courier New" panose="02070309020205020404" pitchFamily="49" charset="0"/>
              </a:rPr>
              <a:t>  </a:t>
            </a:r>
            <a:r>
              <a:rPr lang="en-US" altLang="en-US" sz="2000" b="1" dirty="0" err="1">
                <a:latin typeface="Courier New" panose="02070309020205020404" pitchFamily="49" charset="0"/>
              </a:rPr>
              <a:t>printf</a:t>
            </a:r>
            <a:r>
              <a:rPr lang="en-US" altLang="en-US" sz="2000" b="1" dirty="0">
                <a:latin typeface="Courier New" panose="02070309020205020404" pitchFamily="49" charset="0"/>
              </a:rPr>
              <a:t>( "Par PID is:%d\n\n",(</a:t>
            </a:r>
            <a:r>
              <a:rPr lang="en-US" altLang="en-US" sz="2000" b="1" dirty="0" err="1">
                <a:latin typeface="Courier New" panose="02070309020205020404" pitchFamily="49" charset="0"/>
              </a:rPr>
              <a:t>ppid</a:t>
            </a:r>
            <a:r>
              <a:rPr lang="en-US" altLang="en-US" sz="2000" b="1" dirty="0">
                <a:latin typeface="Courier New" panose="02070309020205020404" pitchFamily="49" charset="0"/>
              </a:rPr>
              <a:t> = </a:t>
            </a:r>
            <a:r>
              <a:rPr lang="en-US" altLang="en-US" sz="2000" b="1" dirty="0" err="1">
                <a:latin typeface="Courier New" panose="02070309020205020404" pitchFamily="49" charset="0"/>
              </a:rPr>
              <a:t>getppid</a:t>
            </a:r>
            <a:r>
              <a:rPr lang="en-US" altLang="en-US" sz="2000" b="1" dirty="0">
                <a:latin typeface="Courier New" panose="02070309020205020404" pitchFamily="49" charset="0"/>
              </a:rPr>
              <a:t>()) );</a:t>
            </a:r>
          </a:p>
          <a:p>
            <a:pPr lvl="1">
              <a:lnSpc>
                <a:spcPct val="90000"/>
              </a:lnSpc>
              <a:buFontTx/>
              <a:buNone/>
            </a:pPr>
            <a:r>
              <a:rPr lang="en-US" altLang="en-US" sz="2000" b="1" dirty="0">
                <a:latin typeface="Courier New" panose="02070309020205020404" pitchFamily="49" charset="0"/>
              </a:rPr>
              <a:t>  }</a:t>
            </a:r>
            <a:endParaRPr lang="en-US" altLang="en-US" sz="2400" b="1" dirty="0"/>
          </a:p>
          <a:p>
            <a:pPr>
              <a:lnSpc>
                <a:spcPct val="90000"/>
              </a:lnSpc>
              <a:buFont typeface="Monotype Sorts" charset="2"/>
              <a:buNone/>
            </a:pPr>
            <a:endParaRPr lang="en-US" altLang="en-US"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Concept</a:t>
            </a:r>
            <a:endParaRPr lang="en-US" dirty="0"/>
          </a:p>
        </p:txBody>
      </p:sp>
      <p:sp>
        <p:nvSpPr>
          <p:cNvPr id="3" name="Content Placeholder 2"/>
          <p:cNvSpPr>
            <a:spLocks noGrp="1"/>
          </p:cNvSpPr>
          <p:nvPr>
            <p:ph idx="1"/>
          </p:nvPr>
        </p:nvSpPr>
        <p:spPr>
          <a:xfrm>
            <a:off x="1103312" y="1447802"/>
            <a:ext cx="10044586" cy="4800598"/>
          </a:xfrm>
        </p:spPr>
        <p:txBody>
          <a:bodyPr>
            <a:normAutofit/>
          </a:bodyPr>
          <a:lstStyle/>
          <a:p>
            <a:pPr>
              <a:lnSpc>
                <a:spcPct val="90000"/>
              </a:lnSpc>
            </a:pPr>
            <a:r>
              <a:rPr lang="en-US" dirty="0" smtClean="0"/>
              <a:t>An OS executes a variety of programs:</a:t>
            </a:r>
          </a:p>
          <a:p>
            <a:pPr lvl="1">
              <a:lnSpc>
                <a:spcPct val="90000"/>
              </a:lnSpc>
            </a:pPr>
            <a:r>
              <a:rPr lang="en-US" dirty="0" smtClean="0"/>
              <a:t>Batch system — jobs</a:t>
            </a:r>
          </a:p>
          <a:p>
            <a:pPr lvl="1">
              <a:lnSpc>
                <a:spcPct val="90000"/>
              </a:lnSpc>
            </a:pPr>
            <a:r>
              <a:rPr lang="en-US" dirty="0" smtClean="0"/>
              <a:t>Time-shared systems — user programs or tasks</a:t>
            </a:r>
          </a:p>
          <a:p>
            <a:pPr>
              <a:lnSpc>
                <a:spcPct val="90000"/>
              </a:lnSpc>
            </a:pPr>
            <a:r>
              <a:rPr lang="en-US" dirty="0" smtClean="0"/>
              <a:t>The terms </a:t>
            </a:r>
            <a:r>
              <a:rPr lang="en-US" i="1" dirty="0" smtClean="0"/>
              <a:t>job</a:t>
            </a:r>
            <a:r>
              <a:rPr lang="en-US" dirty="0" smtClean="0"/>
              <a:t> and </a:t>
            </a:r>
            <a:r>
              <a:rPr lang="en-US" i="1" dirty="0" smtClean="0"/>
              <a:t>process</a:t>
            </a:r>
            <a:r>
              <a:rPr lang="en-US" dirty="0" smtClean="0"/>
              <a:t> almost interchangeably</a:t>
            </a:r>
          </a:p>
          <a:p>
            <a:pPr>
              <a:lnSpc>
                <a:spcPct val="90000"/>
              </a:lnSpc>
            </a:pPr>
            <a:r>
              <a:rPr lang="en-US" dirty="0" smtClean="0"/>
              <a:t>Process — a program in execution</a:t>
            </a:r>
          </a:p>
          <a:p>
            <a:pPr lvl="1">
              <a:lnSpc>
                <a:spcPct val="90000"/>
              </a:lnSpc>
            </a:pPr>
            <a:r>
              <a:rPr lang="en-US" dirty="0" smtClean="0"/>
              <a:t>Process execution must progress in sequential fashion</a:t>
            </a:r>
          </a:p>
          <a:p>
            <a:pPr>
              <a:lnSpc>
                <a:spcPct val="90000"/>
              </a:lnSpc>
            </a:pPr>
            <a:r>
              <a:rPr lang="en-US" dirty="0" smtClean="0"/>
              <a:t>A process includes:</a:t>
            </a:r>
          </a:p>
          <a:p>
            <a:pPr lvl="1">
              <a:lnSpc>
                <a:spcPct val="90000"/>
              </a:lnSpc>
            </a:pPr>
            <a:r>
              <a:rPr lang="en-US" dirty="0" smtClean="0"/>
              <a:t>Program counter </a:t>
            </a:r>
          </a:p>
          <a:p>
            <a:pPr lvl="1">
              <a:lnSpc>
                <a:spcPct val="90000"/>
              </a:lnSpc>
            </a:pPr>
            <a:r>
              <a:rPr lang="en-US" dirty="0" smtClean="0"/>
              <a:t>Stack</a:t>
            </a:r>
          </a:p>
          <a:p>
            <a:pPr lvl="1">
              <a:lnSpc>
                <a:spcPct val="90000"/>
              </a:lnSpc>
            </a:pPr>
            <a:r>
              <a:rPr lang="en-US" dirty="0" smtClean="0"/>
              <a:t>Data section</a:t>
            </a:r>
            <a:endParaRPr lang="en-US" dirty="0"/>
          </a:p>
        </p:txBody>
      </p:sp>
    </p:spTree>
    <p:extLst>
      <p:ext uri="{BB962C8B-B14F-4D97-AF65-F5344CB8AC3E}">
        <p14:creationId xmlns:p14="http://schemas.microsoft.com/office/powerpoint/2010/main" val="2706223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Process in Memory</a:t>
            </a:r>
          </a:p>
        </p:txBody>
      </p:sp>
      <p:pic>
        <p:nvPicPr>
          <p:cNvPr id="22531" name="Picture 4"/>
          <p:cNvPicPr>
            <a:picLocks noChangeAspect="1" noChangeArrowheads="1"/>
          </p:cNvPicPr>
          <p:nvPr/>
        </p:nvPicPr>
        <p:blipFill>
          <a:blip r:embed="rId3" cstate="print"/>
          <a:srcRect/>
          <a:stretch>
            <a:fillRect/>
          </a:stretch>
        </p:blipFill>
        <p:spPr bwMode="auto">
          <a:xfrm>
            <a:off x="885218" y="1444625"/>
            <a:ext cx="2911475" cy="4598987"/>
          </a:xfrm>
          <a:prstGeom prst="rect">
            <a:avLst/>
          </a:prstGeom>
          <a:noFill/>
          <a:ln w="9525">
            <a:noFill/>
            <a:miter lim="800000"/>
            <a:headEnd/>
            <a:tailEnd/>
          </a:ln>
        </p:spPr>
      </p:pic>
      <p:sp>
        <p:nvSpPr>
          <p:cNvPr id="4" name="Content Placeholder 2"/>
          <p:cNvSpPr txBox="1">
            <a:spLocks/>
          </p:cNvSpPr>
          <p:nvPr/>
        </p:nvSpPr>
        <p:spPr>
          <a:xfrm>
            <a:off x="5903840" y="1152983"/>
            <a:ext cx="4899498" cy="5235435"/>
          </a:xfrm>
          <a:prstGeom prst="rect">
            <a:avLst/>
          </a:prstGeom>
        </p:spPr>
        <p:txBody>
          <a:bodyPr>
            <a:normAutofit/>
          </a:bodyPr>
          <a:lstStyle/>
          <a:p>
            <a:pPr marL="457200" indent="-457200">
              <a:lnSpc>
                <a:spcPct val="90000"/>
              </a:lnSpc>
              <a:spcBef>
                <a:spcPct val="20000"/>
              </a:spcBef>
              <a:buClr>
                <a:schemeClr val="bg2">
                  <a:lumMod val="40000"/>
                  <a:lumOff val="60000"/>
                </a:schemeClr>
              </a:buClr>
              <a:buSzPct val="80000"/>
              <a:buFont typeface="Wingdings 3" panose="05040102010807070707" pitchFamily="18" charset="2"/>
              <a:buChar char=""/>
              <a:defRPr/>
            </a:pPr>
            <a:r>
              <a:rPr lang="en-US" sz="2800" kern="0" dirty="0"/>
              <a:t>Text</a:t>
            </a:r>
          </a:p>
          <a:p>
            <a:pPr marL="800100" lvl="1" indent="-342900">
              <a:lnSpc>
                <a:spcPct val="90000"/>
              </a:lnSpc>
              <a:spcBef>
                <a:spcPct val="20000"/>
              </a:spcBef>
              <a:buClr>
                <a:schemeClr val="bg2">
                  <a:lumMod val="40000"/>
                  <a:lumOff val="60000"/>
                </a:schemeClr>
              </a:buClr>
              <a:buSzPct val="80000"/>
              <a:buFont typeface="Wingdings 3" panose="05040102010807070707" pitchFamily="18" charset="2"/>
              <a:buChar char=""/>
            </a:pPr>
            <a:r>
              <a:rPr lang="en-US" sz="2400" kern="0" dirty="0"/>
              <a:t>Program </a:t>
            </a:r>
            <a:r>
              <a:rPr lang="en-US" sz="2400" kern="0" dirty="0" smtClean="0"/>
              <a:t>code</a:t>
            </a:r>
            <a:endParaRPr lang="en-US" sz="2400" kern="0" dirty="0"/>
          </a:p>
          <a:p>
            <a:pPr marL="457200" indent="-457200">
              <a:lnSpc>
                <a:spcPct val="90000"/>
              </a:lnSpc>
              <a:spcBef>
                <a:spcPct val="20000"/>
              </a:spcBef>
              <a:buClr>
                <a:schemeClr val="bg2">
                  <a:lumMod val="40000"/>
                  <a:lumOff val="60000"/>
                </a:schemeClr>
              </a:buClr>
              <a:buSzPct val="80000"/>
              <a:buFont typeface="Wingdings 3" panose="05040102010807070707" pitchFamily="18" charset="2"/>
              <a:buChar char=""/>
              <a:defRPr/>
            </a:pPr>
            <a:r>
              <a:rPr lang="en-US" sz="2800" kern="0" dirty="0"/>
              <a:t>Data</a:t>
            </a:r>
          </a:p>
          <a:p>
            <a:pPr marL="800100" lvl="1" indent="-342900">
              <a:lnSpc>
                <a:spcPct val="90000"/>
              </a:lnSpc>
              <a:spcBef>
                <a:spcPct val="20000"/>
              </a:spcBef>
              <a:buClr>
                <a:schemeClr val="bg2">
                  <a:lumMod val="40000"/>
                  <a:lumOff val="60000"/>
                </a:schemeClr>
              </a:buClr>
              <a:buSzPct val="80000"/>
              <a:buFont typeface="Wingdings 3" panose="05040102010807070707" pitchFamily="18" charset="2"/>
              <a:buChar char=""/>
            </a:pPr>
            <a:r>
              <a:rPr lang="en-US" sz="2400" kern="0" dirty="0"/>
              <a:t>Global </a:t>
            </a:r>
            <a:r>
              <a:rPr lang="en-US" sz="2400" kern="0" dirty="0" smtClean="0"/>
              <a:t>variables</a:t>
            </a:r>
            <a:endParaRPr lang="en-US" sz="2800" kern="0" dirty="0"/>
          </a:p>
          <a:p>
            <a:pPr marL="457200" indent="-457200" defTabSz="914400" fontAlgn="base">
              <a:lnSpc>
                <a:spcPct val="90000"/>
              </a:lnSpc>
              <a:spcBef>
                <a:spcPct val="20000"/>
              </a:spcBef>
              <a:spcAft>
                <a:spcPct val="0"/>
              </a:spcAft>
              <a:buClr>
                <a:schemeClr val="bg2">
                  <a:lumMod val="40000"/>
                  <a:lumOff val="60000"/>
                </a:schemeClr>
              </a:buClr>
              <a:buSzPct val="80000"/>
              <a:buFont typeface="Wingdings 3" panose="05040102010807070707" pitchFamily="18" charset="2"/>
              <a:buChar char=""/>
              <a:defRPr/>
            </a:pPr>
            <a:r>
              <a:rPr lang="en-US" sz="2800" kern="0" dirty="0"/>
              <a:t>Stack</a:t>
            </a:r>
          </a:p>
          <a:p>
            <a:pPr marL="800100" lvl="1" indent="-342900" defTabSz="914400" fontAlgn="base">
              <a:lnSpc>
                <a:spcPct val="90000"/>
              </a:lnSpc>
              <a:spcBef>
                <a:spcPct val="20000"/>
              </a:spcBef>
              <a:spcAft>
                <a:spcPct val="0"/>
              </a:spcAft>
              <a:buClr>
                <a:schemeClr val="bg2">
                  <a:lumMod val="40000"/>
                  <a:lumOff val="60000"/>
                </a:schemeClr>
              </a:buClr>
              <a:buSzPct val="70000"/>
              <a:buFont typeface="Wingdings 3" panose="05040102010807070707" pitchFamily="18" charset="2"/>
              <a:buChar char=""/>
              <a:defRPr/>
            </a:pPr>
            <a:r>
              <a:rPr lang="en-US" sz="2400" kern="0" dirty="0"/>
              <a:t>Temporary data</a:t>
            </a:r>
          </a:p>
          <a:p>
            <a:pPr marL="800100" lvl="1" indent="-342900">
              <a:lnSpc>
                <a:spcPct val="90000"/>
              </a:lnSpc>
              <a:spcBef>
                <a:spcPct val="20000"/>
              </a:spcBef>
              <a:buClr>
                <a:schemeClr val="bg2">
                  <a:lumMod val="40000"/>
                  <a:lumOff val="60000"/>
                </a:schemeClr>
              </a:buClr>
              <a:buSzPct val="70000"/>
              <a:buFont typeface="Wingdings 3" panose="05040102010807070707" pitchFamily="18" charset="2"/>
              <a:buChar char=""/>
            </a:pPr>
            <a:r>
              <a:rPr lang="en-US" sz="2400" kern="0" dirty="0"/>
              <a:t>Function parameters, return addresses, local </a:t>
            </a:r>
            <a:r>
              <a:rPr lang="en-US" sz="2400" kern="0" dirty="0" smtClean="0"/>
              <a:t>variables</a:t>
            </a:r>
            <a:endParaRPr lang="en-US" sz="2400" kern="0" dirty="0"/>
          </a:p>
          <a:p>
            <a:pPr marL="457200" indent="-457200" defTabSz="914400" fontAlgn="base">
              <a:lnSpc>
                <a:spcPct val="90000"/>
              </a:lnSpc>
              <a:spcBef>
                <a:spcPct val="20000"/>
              </a:spcBef>
              <a:spcAft>
                <a:spcPct val="0"/>
              </a:spcAft>
              <a:buClr>
                <a:schemeClr val="bg2">
                  <a:lumMod val="40000"/>
                  <a:lumOff val="60000"/>
                </a:schemeClr>
              </a:buClr>
              <a:buSzPct val="80000"/>
              <a:buFont typeface="Wingdings 3" panose="05040102010807070707" pitchFamily="18" charset="2"/>
              <a:buChar char=""/>
              <a:defRPr/>
            </a:pPr>
            <a:r>
              <a:rPr lang="en-US" sz="2800" kern="0" dirty="0"/>
              <a:t>Heap</a:t>
            </a:r>
          </a:p>
          <a:p>
            <a:pPr marL="800100" lvl="1" indent="-342900">
              <a:lnSpc>
                <a:spcPct val="90000"/>
              </a:lnSpc>
              <a:spcBef>
                <a:spcPct val="20000"/>
              </a:spcBef>
              <a:buClr>
                <a:schemeClr val="bg2">
                  <a:lumMod val="40000"/>
                  <a:lumOff val="60000"/>
                </a:schemeClr>
              </a:buClr>
              <a:buSzPct val="80000"/>
              <a:buFont typeface="Wingdings 3" panose="05040102010807070707" pitchFamily="18" charset="2"/>
              <a:buChar char=""/>
            </a:pPr>
            <a:r>
              <a:rPr lang="en-US" sz="2400" kern="0" dirty="0"/>
              <a:t>Dynamically allocated memory</a:t>
            </a:r>
          </a:p>
        </p:txBody>
      </p:sp>
    </p:spTree>
    <p:extLst>
      <p:ext uri="{BB962C8B-B14F-4D97-AF65-F5344CB8AC3E}">
        <p14:creationId xmlns:p14="http://schemas.microsoft.com/office/powerpoint/2010/main" val="4078499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State</a:t>
            </a:r>
            <a:endParaRPr lang="en-US" dirty="0"/>
          </a:p>
        </p:txBody>
      </p:sp>
      <p:sp>
        <p:nvSpPr>
          <p:cNvPr id="3" name="Content Placeholder 2"/>
          <p:cNvSpPr>
            <a:spLocks noGrp="1"/>
          </p:cNvSpPr>
          <p:nvPr>
            <p:ph idx="1"/>
          </p:nvPr>
        </p:nvSpPr>
        <p:spPr>
          <a:xfrm>
            <a:off x="836580" y="1303506"/>
            <a:ext cx="9892490" cy="5291847"/>
          </a:xfrm>
        </p:spPr>
        <p:txBody>
          <a:bodyPr/>
          <a:lstStyle/>
          <a:p>
            <a:r>
              <a:rPr lang="en-US" sz="3600" dirty="0" smtClean="0"/>
              <a:t>As a process executes, it changes state</a:t>
            </a:r>
          </a:p>
          <a:p>
            <a:pPr lvl="1"/>
            <a:r>
              <a:rPr lang="en-US" sz="3200" b="1" dirty="0" smtClean="0"/>
              <a:t>New</a:t>
            </a:r>
            <a:r>
              <a:rPr lang="en-US" sz="3200" dirty="0" smtClean="0"/>
              <a:t>:  The process is being created</a:t>
            </a:r>
          </a:p>
          <a:p>
            <a:pPr lvl="1"/>
            <a:r>
              <a:rPr lang="en-US" sz="3200" b="1" dirty="0" smtClean="0"/>
              <a:t>Running</a:t>
            </a:r>
            <a:r>
              <a:rPr lang="en-US" sz="3200" dirty="0" smtClean="0"/>
              <a:t>:  Instructions are being executed</a:t>
            </a:r>
          </a:p>
          <a:p>
            <a:pPr lvl="1"/>
            <a:r>
              <a:rPr lang="en-US" sz="3200" b="1" dirty="0" smtClean="0"/>
              <a:t>Waiting</a:t>
            </a:r>
            <a:r>
              <a:rPr lang="en-US" sz="3200" dirty="0" smtClean="0"/>
              <a:t>:  The process is waiting for some event to occur</a:t>
            </a:r>
          </a:p>
          <a:p>
            <a:pPr lvl="1"/>
            <a:r>
              <a:rPr lang="en-US" sz="3200" b="1" dirty="0" smtClean="0"/>
              <a:t>Ready</a:t>
            </a:r>
            <a:r>
              <a:rPr lang="en-US" sz="3200" dirty="0" smtClean="0"/>
              <a:t>:  The process is waiting to be assigned to a processor</a:t>
            </a:r>
          </a:p>
          <a:p>
            <a:pPr lvl="1"/>
            <a:r>
              <a:rPr lang="en-US" sz="3200" b="1" dirty="0" smtClean="0"/>
              <a:t>Terminated</a:t>
            </a:r>
            <a:r>
              <a:rPr lang="en-US" sz="3200" dirty="0" smtClean="0"/>
              <a:t>: The process has finished execution</a:t>
            </a:r>
          </a:p>
          <a:p>
            <a:endParaRPr lang="en-US" dirty="0"/>
          </a:p>
        </p:txBody>
      </p:sp>
    </p:spTree>
    <p:extLst>
      <p:ext uri="{BB962C8B-B14F-4D97-AF65-F5344CB8AC3E}">
        <p14:creationId xmlns:p14="http://schemas.microsoft.com/office/powerpoint/2010/main" val="1526768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Diagram of Process State</a:t>
            </a:r>
          </a:p>
        </p:txBody>
      </p:sp>
      <p:pic>
        <p:nvPicPr>
          <p:cNvPr id="26627" name="Picture 9"/>
          <p:cNvPicPr>
            <a:picLocks noChangeAspect="1" noChangeArrowheads="1"/>
          </p:cNvPicPr>
          <p:nvPr/>
        </p:nvPicPr>
        <p:blipFill>
          <a:blip r:embed="rId3" cstate="print"/>
          <a:srcRect/>
          <a:stretch>
            <a:fillRect/>
          </a:stretch>
        </p:blipFill>
        <p:spPr bwMode="auto">
          <a:xfrm>
            <a:off x="927098" y="1853248"/>
            <a:ext cx="10342396" cy="4123041"/>
          </a:xfrm>
          <a:prstGeom prst="rect">
            <a:avLst/>
          </a:prstGeom>
          <a:noFill/>
          <a:ln w="9525">
            <a:noFill/>
            <a:miter lim="800000"/>
            <a:headEnd/>
            <a:tailEnd/>
          </a:ln>
        </p:spPr>
      </p:pic>
    </p:spTree>
    <p:extLst>
      <p:ext uri="{BB962C8B-B14F-4D97-AF65-F5344CB8AC3E}">
        <p14:creationId xmlns:p14="http://schemas.microsoft.com/office/powerpoint/2010/main" val="2436974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Control Block (PCB)</a:t>
            </a:r>
            <a:endParaRPr lang="en-US" dirty="0"/>
          </a:p>
        </p:txBody>
      </p:sp>
      <p:sp>
        <p:nvSpPr>
          <p:cNvPr id="3" name="Content Placeholder 2"/>
          <p:cNvSpPr>
            <a:spLocks noGrp="1"/>
          </p:cNvSpPr>
          <p:nvPr>
            <p:ph idx="1"/>
          </p:nvPr>
        </p:nvSpPr>
        <p:spPr>
          <a:xfrm>
            <a:off x="1103312" y="1447802"/>
            <a:ext cx="10744977" cy="4800598"/>
          </a:xfrm>
        </p:spPr>
        <p:txBody>
          <a:bodyPr>
            <a:noAutofit/>
          </a:bodyPr>
          <a:lstStyle/>
          <a:p>
            <a:r>
              <a:rPr lang="en-US" sz="3200" dirty="0" smtClean="0"/>
              <a:t>Information associated with each process stored in the process table:</a:t>
            </a:r>
          </a:p>
          <a:p>
            <a:pPr lvl="1"/>
            <a:r>
              <a:rPr lang="en-US" sz="2800" dirty="0" smtClean="0"/>
              <a:t>Process state</a:t>
            </a:r>
          </a:p>
          <a:p>
            <a:pPr lvl="1"/>
            <a:r>
              <a:rPr lang="en-US" sz="2800" dirty="0" smtClean="0"/>
              <a:t>Program counter</a:t>
            </a:r>
          </a:p>
          <a:p>
            <a:pPr lvl="1"/>
            <a:r>
              <a:rPr lang="en-US" sz="2800" dirty="0" smtClean="0"/>
              <a:t>CPU registers</a:t>
            </a:r>
          </a:p>
          <a:p>
            <a:pPr lvl="1"/>
            <a:r>
              <a:rPr lang="en-US" sz="2800" dirty="0" smtClean="0"/>
              <a:t>CPU scheduling information</a:t>
            </a:r>
          </a:p>
          <a:p>
            <a:pPr lvl="1"/>
            <a:r>
              <a:rPr lang="en-US" sz="2800" dirty="0" smtClean="0"/>
              <a:t>Memory-management information</a:t>
            </a:r>
          </a:p>
          <a:p>
            <a:pPr lvl="1"/>
            <a:r>
              <a:rPr lang="en-US" sz="2800" dirty="0" smtClean="0"/>
              <a:t>Accounting information</a:t>
            </a:r>
          </a:p>
          <a:p>
            <a:pPr lvl="1"/>
            <a:r>
              <a:rPr lang="en-US" sz="2800" dirty="0" smtClean="0"/>
              <a:t>I/O status information</a:t>
            </a:r>
          </a:p>
          <a:p>
            <a:endParaRPr lang="en-US" sz="3600" dirty="0"/>
          </a:p>
        </p:txBody>
      </p:sp>
    </p:spTree>
    <p:extLst>
      <p:ext uri="{BB962C8B-B14F-4D97-AF65-F5344CB8AC3E}">
        <p14:creationId xmlns:p14="http://schemas.microsoft.com/office/powerpoint/2010/main" val="4141972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9"/>
          <p:cNvPicPr>
            <a:picLocks noChangeAspect="1" noChangeArrowheads="1"/>
          </p:cNvPicPr>
          <p:nvPr/>
        </p:nvPicPr>
        <p:blipFill>
          <a:blip r:embed="rId3" cstate="print"/>
          <a:srcRect/>
          <a:stretch>
            <a:fillRect/>
          </a:stretch>
        </p:blipFill>
        <p:spPr bwMode="auto">
          <a:xfrm>
            <a:off x="1886398" y="1099610"/>
            <a:ext cx="8764540" cy="5885618"/>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CPU Switch From Process to Process</a:t>
            </a:r>
            <a:endParaRPr lang="en-US" dirty="0"/>
          </a:p>
        </p:txBody>
      </p:sp>
    </p:spTree>
    <p:extLst>
      <p:ext uri="{BB962C8B-B14F-4D97-AF65-F5344CB8AC3E}">
        <p14:creationId xmlns:p14="http://schemas.microsoft.com/office/powerpoint/2010/main" val="365008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Switch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Context switch </a:t>
            </a:r>
          </a:p>
          <a:p>
            <a:pPr lvl="1"/>
            <a:r>
              <a:rPr lang="en-US" dirty="0" smtClean="0"/>
              <a:t>When CPU switches to another process, the system must save the state of the old process and load the saved state for the new process</a:t>
            </a:r>
            <a:endParaRPr lang="en-US" dirty="0" smtClean="0">
              <a:solidFill>
                <a:srgbClr val="3366FF"/>
              </a:solidFill>
            </a:endParaRPr>
          </a:p>
          <a:p>
            <a:pPr lvl="1"/>
            <a:r>
              <a:rPr lang="en-US" dirty="0" smtClean="0"/>
              <a:t>Context of a process represented in the PCB</a:t>
            </a:r>
          </a:p>
          <a:p>
            <a:pPr lvl="1"/>
            <a:endParaRPr lang="en-US" dirty="0" smtClean="0"/>
          </a:p>
          <a:p>
            <a:r>
              <a:rPr lang="en-US" dirty="0" smtClean="0"/>
              <a:t>Context-switch time is pure overhead</a:t>
            </a:r>
          </a:p>
          <a:p>
            <a:pPr lvl="1"/>
            <a:r>
              <a:rPr lang="en-US" dirty="0" smtClean="0"/>
              <a:t>The system does no useful work while switching</a:t>
            </a:r>
          </a:p>
          <a:p>
            <a:pPr lvl="1"/>
            <a:r>
              <a:rPr lang="en-US" dirty="0" smtClean="0"/>
              <a:t>Time dependent on hardware support (typically a few milliseconds)</a:t>
            </a:r>
            <a:endParaRPr lang="en-US" dirty="0"/>
          </a:p>
        </p:txBody>
      </p:sp>
    </p:spTree>
    <p:extLst>
      <p:ext uri="{BB962C8B-B14F-4D97-AF65-F5344CB8AC3E}">
        <p14:creationId xmlns:p14="http://schemas.microsoft.com/office/powerpoint/2010/main" val="3965539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Process Creation</a:t>
            </a:r>
          </a:p>
        </p:txBody>
      </p:sp>
      <p:sp>
        <p:nvSpPr>
          <p:cNvPr id="49155" name="Rectangle 3"/>
          <p:cNvSpPr>
            <a:spLocks noGrp="1" noChangeArrowheads="1"/>
          </p:cNvSpPr>
          <p:nvPr>
            <p:ph type="body" idx="1"/>
          </p:nvPr>
        </p:nvSpPr>
        <p:spPr>
          <a:xfrm>
            <a:off x="1103312" y="1225686"/>
            <a:ext cx="9395227" cy="5022714"/>
          </a:xfrm>
        </p:spPr>
        <p:txBody>
          <a:bodyPr>
            <a:normAutofit fontScale="85000" lnSpcReduction="20000"/>
          </a:bodyPr>
          <a:lstStyle/>
          <a:p>
            <a:r>
              <a:rPr lang="en-US" b="1" dirty="0" smtClean="0"/>
              <a:t>Parent </a:t>
            </a:r>
            <a:r>
              <a:rPr lang="en-US" dirty="0" smtClean="0"/>
              <a:t>process create </a:t>
            </a:r>
            <a:r>
              <a:rPr lang="en-US" b="1" dirty="0" smtClean="0"/>
              <a:t>children </a:t>
            </a:r>
            <a:r>
              <a:rPr lang="en-US" dirty="0" smtClean="0"/>
              <a:t>processes</a:t>
            </a:r>
          </a:p>
          <a:p>
            <a:pPr lvl="1"/>
            <a:r>
              <a:rPr lang="en-US" dirty="0" smtClean="0"/>
              <a:t>Each of these new processes may in turn create other processes, forming a tree of processes</a:t>
            </a:r>
          </a:p>
          <a:p>
            <a:pPr lvl="1"/>
            <a:r>
              <a:rPr lang="en-US" dirty="0" smtClean="0"/>
              <a:t>Process identified and managed via </a:t>
            </a:r>
            <a:r>
              <a:rPr lang="en-US" b="1" dirty="0" smtClean="0"/>
              <a:t>process identifier </a:t>
            </a:r>
            <a:r>
              <a:rPr lang="en-US" dirty="0" smtClean="0"/>
              <a:t>(</a:t>
            </a:r>
            <a:r>
              <a:rPr lang="en-US" b="1" dirty="0" err="1" smtClean="0"/>
              <a:t>pid</a:t>
            </a:r>
            <a:r>
              <a:rPr lang="en-US" dirty="0" smtClean="0"/>
              <a:t>)</a:t>
            </a:r>
          </a:p>
          <a:p>
            <a:pPr lvl="2"/>
            <a:endParaRPr lang="en-US" dirty="0" smtClean="0"/>
          </a:p>
          <a:p>
            <a:r>
              <a:rPr lang="en-US" dirty="0" smtClean="0"/>
              <a:t>Resource sharing</a:t>
            </a:r>
          </a:p>
          <a:p>
            <a:pPr lvl="1"/>
            <a:r>
              <a:rPr lang="en-US" dirty="0" smtClean="0"/>
              <a:t>Parent and children share all resources</a:t>
            </a:r>
          </a:p>
          <a:p>
            <a:pPr lvl="1"/>
            <a:r>
              <a:rPr lang="en-US" dirty="0" smtClean="0"/>
              <a:t>Children share subset of parent’s resources</a:t>
            </a:r>
          </a:p>
          <a:p>
            <a:pPr lvl="1"/>
            <a:r>
              <a:rPr lang="en-US" dirty="0" smtClean="0"/>
              <a:t>Parent and child share no resources</a:t>
            </a:r>
          </a:p>
          <a:p>
            <a:pPr lvl="2"/>
            <a:endParaRPr lang="en-US" dirty="0" smtClean="0"/>
          </a:p>
          <a:p>
            <a:r>
              <a:rPr lang="en-US" dirty="0" smtClean="0"/>
              <a:t>Execution</a:t>
            </a:r>
          </a:p>
          <a:p>
            <a:pPr lvl="1"/>
            <a:r>
              <a:rPr lang="en-US" dirty="0" smtClean="0"/>
              <a:t>Parent and children execute concurrently</a:t>
            </a:r>
          </a:p>
          <a:p>
            <a:pPr lvl="1"/>
            <a:r>
              <a:rPr lang="en-US" dirty="0" smtClean="0"/>
              <a:t>Parent waits until children terminate</a:t>
            </a:r>
          </a:p>
          <a:p>
            <a:pPr>
              <a:buFont typeface="Monotype Sorts" charset="2"/>
              <a:buNone/>
            </a:pPr>
            <a:endParaRPr lang="en-US" dirty="0" smtClean="0"/>
          </a:p>
        </p:txBody>
      </p:sp>
    </p:spTree>
    <p:extLst>
      <p:ext uri="{BB962C8B-B14F-4D97-AF65-F5344CB8AC3E}">
        <p14:creationId xmlns:p14="http://schemas.microsoft.com/office/powerpoint/2010/main" val="216026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15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15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Process Creation</a:t>
            </a:r>
          </a:p>
        </p:txBody>
      </p:sp>
      <p:sp>
        <p:nvSpPr>
          <p:cNvPr id="51203" name="Rectangle 3"/>
          <p:cNvSpPr>
            <a:spLocks noGrp="1" noChangeArrowheads="1"/>
          </p:cNvSpPr>
          <p:nvPr>
            <p:ph type="body" idx="1"/>
          </p:nvPr>
        </p:nvSpPr>
        <p:spPr/>
        <p:txBody>
          <a:bodyPr/>
          <a:lstStyle/>
          <a:p>
            <a:r>
              <a:rPr lang="en-US" dirty="0" smtClean="0"/>
              <a:t>Address space</a:t>
            </a:r>
          </a:p>
          <a:p>
            <a:pPr lvl="1"/>
            <a:r>
              <a:rPr lang="en-US" dirty="0" smtClean="0"/>
              <a:t>Child duplicate of parent</a:t>
            </a:r>
          </a:p>
          <a:p>
            <a:pPr lvl="1"/>
            <a:r>
              <a:rPr lang="en-US" dirty="0" smtClean="0"/>
              <a:t>Child has a program loaded into it</a:t>
            </a:r>
          </a:p>
          <a:p>
            <a:pPr lvl="1"/>
            <a:endParaRPr lang="en-US" dirty="0" smtClean="0"/>
          </a:p>
          <a:p>
            <a:r>
              <a:rPr lang="en-US" dirty="0" smtClean="0"/>
              <a:t>UNIX examples</a:t>
            </a:r>
          </a:p>
          <a:p>
            <a:pPr lvl="1"/>
            <a:r>
              <a:rPr lang="en-US" b="1" dirty="0" smtClean="0"/>
              <a:t>fork</a:t>
            </a:r>
            <a:r>
              <a:rPr lang="en-US" dirty="0" smtClean="0"/>
              <a:t> system call creates new process</a:t>
            </a:r>
          </a:p>
          <a:p>
            <a:pPr lvl="1"/>
            <a:r>
              <a:rPr lang="en-US" b="1" dirty="0" smtClean="0"/>
              <a:t>exec</a:t>
            </a:r>
            <a:r>
              <a:rPr lang="en-US" dirty="0" smtClean="0"/>
              <a:t> system call used after a </a:t>
            </a:r>
            <a:r>
              <a:rPr lang="en-US" b="1" dirty="0" smtClean="0"/>
              <a:t>fork</a:t>
            </a:r>
            <a:r>
              <a:rPr lang="en-US" dirty="0" smtClean="0"/>
              <a:t> to replace the process’ memory space with a new program</a:t>
            </a:r>
          </a:p>
        </p:txBody>
      </p:sp>
    </p:spTree>
    <p:extLst>
      <p:ext uri="{BB962C8B-B14F-4D97-AF65-F5344CB8AC3E}">
        <p14:creationId xmlns:p14="http://schemas.microsoft.com/office/powerpoint/2010/main" val="397270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noFill/>
          <a:ln/>
        </p:spPr>
        <p:txBody>
          <a:bodyPr/>
          <a:lstStyle/>
          <a:p>
            <a:r>
              <a:rPr lang="en-US" altLang="en-US" dirty="0" smtClean="0"/>
              <a:t>What </a:t>
            </a:r>
            <a:r>
              <a:rPr lang="en-US" altLang="en-US" dirty="0"/>
              <a:t>is a Process?</a:t>
            </a:r>
          </a:p>
        </p:txBody>
      </p:sp>
      <p:sp>
        <p:nvSpPr>
          <p:cNvPr id="121859" name="Rectangle 3"/>
          <p:cNvSpPr>
            <a:spLocks noGrp="1" noChangeArrowheads="1"/>
          </p:cNvSpPr>
          <p:nvPr>
            <p:ph type="body" idx="1"/>
          </p:nvPr>
        </p:nvSpPr>
        <p:spPr>
          <a:xfrm>
            <a:off x="2209800" y="1524000"/>
            <a:ext cx="7924800" cy="4495800"/>
          </a:xfrm>
          <a:noFill/>
          <a:ln/>
        </p:spPr>
        <p:txBody>
          <a:bodyPr>
            <a:normAutofit fontScale="92500"/>
          </a:bodyPr>
          <a:lstStyle/>
          <a:p>
            <a:r>
              <a:rPr lang="en-US" altLang="en-US"/>
              <a:t>A process is an executing program.</a:t>
            </a:r>
            <a:br>
              <a:rPr lang="en-US" altLang="en-US"/>
            </a:br>
            <a:endParaRPr lang="en-US" altLang="en-US"/>
          </a:p>
          <a:p>
            <a:r>
              <a:rPr lang="en-US" altLang="en-US"/>
              <a:t>A process:</a:t>
            </a:r>
          </a:p>
          <a:p>
            <a:pPr lvl="1">
              <a:buFontTx/>
              <a:buNone/>
            </a:pPr>
            <a:r>
              <a:rPr lang="en-US" altLang="en-US" sz="2400">
                <a:latin typeface="Courier New" panose="02070309020205020404" pitchFamily="49" charset="0"/>
              </a:rPr>
              <a:t>		</a:t>
            </a:r>
            <a:r>
              <a:rPr lang="en-US" altLang="en-US" sz="2400" b="1">
                <a:latin typeface="Courier New" panose="02070309020205020404" pitchFamily="49" charset="0"/>
              </a:rPr>
              <a:t>$ cat file1 file2 &amp;</a:t>
            </a:r>
            <a:r>
              <a:rPr lang="en-US" altLang="en-US" sz="2400" b="1"/>
              <a:t/>
            </a:r>
            <a:br>
              <a:rPr lang="en-US" altLang="en-US" sz="2400" b="1"/>
            </a:br>
            <a:endParaRPr lang="en-US" altLang="en-US" b="1">
              <a:effectLst/>
            </a:endParaRPr>
          </a:p>
          <a:p>
            <a:r>
              <a:rPr lang="en-US" altLang="en-US"/>
              <a:t>Two processes:</a:t>
            </a:r>
          </a:p>
          <a:p>
            <a:pPr lvl="1">
              <a:buFontTx/>
              <a:buNone/>
            </a:pPr>
            <a:r>
              <a:rPr lang="en-US" altLang="en-US" sz="2400">
                <a:latin typeface="Courier New" panose="02070309020205020404" pitchFamily="49" charset="0"/>
              </a:rPr>
              <a:t>		$ </a:t>
            </a:r>
            <a:r>
              <a:rPr lang="en-US" altLang="en-US" sz="2400" b="1">
                <a:latin typeface="Courier New" panose="02070309020205020404" pitchFamily="49" charset="0"/>
              </a:rPr>
              <a:t>ls | wc - l</a:t>
            </a:r>
            <a:r>
              <a:rPr lang="en-US" altLang="en-US" sz="2400" b="1"/>
              <a:t/>
            </a:r>
            <a:br>
              <a:rPr lang="en-US" altLang="en-US" sz="2400" b="1"/>
            </a:br>
            <a:endParaRPr lang="en-US" altLang="en-US" b="1">
              <a:effectLst/>
            </a:endParaRPr>
          </a:p>
          <a:p>
            <a:r>
              <a:rPr lang="en-US" altLang="en-US"/>
              <a:t>Each user can run many processes at once </a:t>
            </a:r>
            <a:br>
              <a:rPr lang="en-US" altLang="en-US"/>
            </a:br>
            <a:r>
              <a:rPr lang="en-US" altLang="en-US"/>
              <a:t>(e.g. using </a:t>
            </a:r>
            <a:r>
              <a:rPr lang="en-US" altLang="en-US" sz="2800">
                <a:latin typeface="Courier New" panose="02070309020205020404" pitchFamily="49" charset="0"/>
              </a:rPr>
              <a:t>&amp;</a:t>
            </a:r>
            <a:r>
              <a:rPr lang="en-US" altLang="en-US"/>
              <a: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noFill/>
          <a:ln/>
        </p:spPr>
        <p:txBody>
          <a:bodyPr/>
          <a:lstStyle/>
          <a:p>
            <a:r>
              <a:rPr lang="en-US" altLang="en-US" dirty="0" smtClean="0"/>
              <a:t>fork</a:t>
            </a:r>
            <a:r>
              <a:rPr lang="en-US" altLang="en-US" dirty="0"/>
              <a:t>()</a:t>
            </a:r>
          </a:p>
        </p:txBody>
      </p:sp>
      <p:sp>
        <p:nvSpPr>
          <p:cNvPr id="125955" name="Rectangle 3"/>
          <p:cNvSpPr>
            <a:spLocks noGrp="1" noChangeArrowheads="1"/>
          </p:cNvSpPr>
          <p:nvPr>
            <p:ph type="body" idx="1"/>
          </p:nvPr>
        </p:nvSpPr>
        <p:spPr>
          <a:xfrm>
            <a:off x="929390" y="1394085"/>
            <a:ext cx="10315784" cy="5045626"/>
          </a:xfrm>
          <a:noFill/>
          <a:ln/>
        </p:spPr>
        <p:txBody>
          <a:bodyPr>
            <a:normAutofit/>
          </a:bodyPr>
          <a:lstStyle/>
          <a:p>
            <a:r>
              <a:rPr lang="en-US" altLang="en-US" sz="2400" b="1" dirty="0">
                <a:latin typeface="Courier New" panose="02070309020205020404" pitchFamily="49" charset="0"/>
              </a:rPr>
              <a:t>#include &lt;sys/</a:t>
            </a:r>
            <a:r>
              <a:rPr lang="en-US" altLang="en-US" sz="2400" b="1" dirty="0" err="1">
                <a:latin typeface="Courier New" panose="02070309020205020404" pitchFamily="49" charset="0"/>
              </a:rPr>
              <a:t>types.h</a:t>
            </a:r>
            <a:r>
              <a:rPr lang="en-US" altLang="en-US" sz="2400" b="1" dirty="0">
                <a:latin typeface="Courier New" panose="02070309020205020404" pitchFamily="49" charset="0"/>
              </a:rPr>
              <a:t>&gt;</a:t>
            </a:r>
            <a:br>
              <a:rPr lang="en-US" altLang="en-US" sz="2400" b="1" dirty="0">
                <a:latin typeface="Courier New" panose="02070309020205020404" pitchFamily="49" charset="0"/>
              </a:rPr>
            </a:br>
            <a:r>
              <a:rPr lang="en-US" altLang="en-US" sz="2400" b="1" dirty="0">
                <a:latin typeface="Courier New" panose="02070309020205020404" pitchFamily="49" charset="0"/>
              </a:rPr>
              <a:t>#include &lt;</a:t>
            </a:r>
            <a:r>
              <a:rPr lang="en-US" altLang="en-US" sz="2400" b="1" dirty="0" err="1">
                <a:latin typeface="Courier New" panose="02070309020205020404" pitchFamily="49" charset="0"/>
              </a:rPr>
              <a:t>unistd.h</a:t>
            </a:r>
            <a:r>
              <a:rPr lang="en-US" altLang="en-US" sz="2400" b="1" dirty="0">
                <a:latin typeface="Courier New" panose="02070309020205020404" pitchFamily="49" charset="0"/>
              </a:rPr>
              <a:t>&gt;</a:t>
            </a:r>
            <a:br>
              <a:rPr lang="en-US" altLang="en-US" sz="2400" b="1" dirty="0">
                <a:latin typeface="Courier New" panose="02070309020205020404" pitchFamily="49" charset="0"/>
              </a:rPr>
            </a:br>
            <a:r>
              <a:rPr lang="en-US" altLang="en-US" sz="2400" b="1" dirty="0" err="1" smtClean="0">
                <a:latin typeface="Courier New" panose="02070309020205020404" pitchFamily="49" charset="0"/>
              </a:rPr>
              <a:t>pid_t</a:t>
            </a:r>
            <a:r>
              <a:rPr lang="en-US" altLang="en-US" sz="2400" b="1" dirty="0" smtClean="0">
                <a:latin typeface="Courier New" panose="02070309020205020404" pitchFamily="49" charset="0"/>
              </a:rPr>
              <a:t> </a:t>
            </a:r>
            <a:r>
              <a:rPr lang="en-US" altLang="en-US" sz="2400" b="1" dirty="0">
                <a:latin typeface="Courier New" panose="02070309020205020404" pitchFamily="49" charset="0"/>
              </a:rPr>
              <a:t>fork( void );</a:t>
            </a:r>
            <a:r>
              <a:rPr lang="en-US" altLang="en-US" sz="2800" dirty="0"/>
              <a:t/>
            </a:r>
            <a:br>
              <a:rPr lang="en-US" altLang="en-US" sz="2800" dirty="0"/>
            </a:br>
            <a:endParaRPr lang="en-US" altLang="en-US" sz="2800" dirty="0"/>
          </a:p>
          <a:p>
            <a:r>
              <a:rPr lang="en-US" altLang="en-US" sz="3200" dirty="0"/>
              <a:t>Creates a child process by making a copy of the parent process --- an </a:t>
            </a:r>
            <a:r>
              <a:rPr lang="en-US" altLang="en-US" sz="3200" b="1" dirty="0"/>
              <a:t>exact</a:t>
            </a:r>
            <a:r>
              <a:rPr lang="en-US" altLang="en-US" sz="3200" dirty="0"/>
              <a:t> duplicate.</a:t>
            </a:r>
          </a:p>
          <a:p>
            <a:pPr lvl="1"/>
            <a:r>
              <a:rPr lang="en-US" altLang="en-US" sz="2800" dirty="0"/>
              <a:t>Implicitly specifies code, registers, stack, data, files</a:t>
            </a:r>
            <a:br>
              <a:rPr lang="en-US" altLang="en-US" sz="2800" dirty="0"/>
            </a:br>
            <a:endParaRPr lang="en-US" altLang="en-US" sz="2800" dirty="0"/>
          </a:p>
          <a:p>
            <a:r>
              <a:rPr lang="en-US" altLang="en-US" sz="3200" dirty="0"/>
              <a:t>Both the child </a:t>
            </a:r>
            <a:r>
              <a:rPr lang="en-US" altLang="en-US" sz="3200" i="1" dirty="0">
                <a:solidFill>
                  <a:schemeClr val="tx2"/>
                </a:solidFill>
              </a:rPr>
              <a:t>and</a:t>
            </a:r>
            <a:r>
              <a:rPr lang="en-US" altLang="en-US" sz="3200" dirty="0"/>
              <a:t> the parent continue running.</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5797550" y="3892550"/>
            <a:ext cx="1282700" cy="18161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79" name="Rectangle 3"/>
          <p:cNvSpPr>
            <a:spLocks noChangeArrowheads="1"/>
          </p:cNvSpPr>
          <p:nvPr/>
        </p:nvSpPr>
        <p:spPr bwMode="auto">
          <a:xfrm>
            <a:off x="3663950" y="4572000"/>
            <a:ext cx="1206500" cy="9017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0" name="Rectangle 4"/>
          <p:cNvSpPr>
            <a:spLocks noChangeArrowheads="1"/>
          </p:cNvSpPr>
          <p:nvPr/>
        </p:nvSpPr>
        <p:spPr bwMode="auto">
          <a:xfrm>
            <a:off x="7931150" y="4578350"/>
            <a:ext cx="1206500" cy="9017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1" name="Rectangle 5"/>
          <p:cNvSpPr>
            <a:spLocks noGrp="1" noChangeArrowheads="1"/>
          </p:cNvSpPr>
          <p:nvPr>
            <p:ph type="title"/>
          </p:nvPr>
        </p:nvSpPr>
        <p:spPr>
          <a:noFill/>
          <a:ln/>
        </p:spPr>
        <p:txBody>
          <a:bodyPr/>
          <a:lstStyle/>
          <a:p>
            <a:r>
              <a:rPr lang="en-US" altLang="en-US"/>
              <a:t>fork() as a diagram</a:t>
            </a:r>
          </a:p>
        </p:txBody>
      </p:sp>
      <p:sp>
        <p:nvSpPr>
          <p:cNvPr id="126982" name="Rectangle 6"/>
          <p:cNvSpPr>
            <a:spLocks noChangeArrowheads="1"/>
          </p:cNvSpPr>
          <p:nvPr/>
        </p:nvSpPr>
        <p:spPr bwMode="auto">
          <a:xfrm>
            <a:off x="4710114" y="1966913"/>
            <a:ext cx="106522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a:latin typeface="Times New Roman" panose="02020603050405020304" pitchFamily="18" charset="0"/>
              </a:rPr>
              <a:t>Parent</a:t>
            </a:r>
          </a:p>
        </p:txBody>
      </p:sp>
      <p:sp>
        <p:nvSpPr>
          <p:cNvPr id="126983" name="Rectangle 7"/>
          <p:cNvSpPr>
            <a:spLocks noChangeArrowheads="1"/>
          </p:cNvSpPr>
          <p:nvPr/>
        </p:nvSpPr>
        <p:spPr bwMode="auto">
          <a:xfrm>
            <a:off x="3490914" y="2881313"/>
            <a:ext cx="1620637"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Times New Roman" panose="02020603050405020304" pitchFamily="18" charset="0"/>
              </a:rPr>
              <a:t>pid = fork()</a:t>
            </a:r>
          </a:p>
        </p:txBody>
      </p:sp>
      <p:sp>
        <p:nvSpPr>
          <p:cNvPr id="126984" name="Rectangle 8"/>
          <p:cNvSpPr>
            <a:spLocks noChangeArrowheads="1"/>
          </p:cNvSpPr>
          <p:nvPr/>
        </p:nvSpPr>
        <p:spPr bwMode="auto">
          <a:xfrm>
            <a:off x="2209801" y="3505200"/>
            <a:ext cx="2727325"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2400">
                <a:latin typeface="Times New Roman" panose="02020603050405020304" pitchFamily="18" charset="0"/>
              </a:rPr>
              <a:t>Returns a new PID: e.g. pid == 5</a:t>
            </a:r>
            <a:br>
              <a:rPr lang="en-US" altLang="en-US" sz="2400">
                <a:latin typeface="Times New Roman" panose="02020603050405020304" pitchFamily="18" charset="0"/>
              </a:rPr>
            </a:br>
            <a:endParaRPr lang="en-US" altLang="en-US" sz="2400">
              <a:latin typeface="Times New Roman" panose="02020603050405020304" pitchFamily="18" charset="0"/>
            </a:endParaRPr>
          </a:p>
        </p:txBody>
      </p:sp>
      <p:sp>
        <p:nvSpPr>
          <p:cNvPr id="126985" name="Rectangle 9"/>
          <p:cNvSpPr>
            <a:spLocks noChangeArrowheads="1"/>
          </p:cNvSpPr>
          <p:nvPr/>
        </p:nvSpPr>
        <p:spPr bwMode="auto">
          <a:xfrm>
            <a:off x="3871913" y="4800600"/>
            <a:ext cx="76303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Times New Roman" panose="02020603050405020304" pitchFamily="18" charset="0"/>
              </a:rPr>
              <a:t>Data</a:t>
            </a:r>
          </a:p>
        </p:txBody>
      </p:sp>
      <p:sp>
        <p:nvSpPr>
          <p:cNvPr id="126986" name="Rectangle 10"/>
          <p:cNvSpPr>
            <a:spLocks noChangeArrowheads="1"/>
          </p:cNvSpPr>
          <p:nvPr/>
        </p:nvSpPr>
        <p:spPr bwMode="auto">
          <a:xfrm>
            <a:off x="5853114" y="4100513"/>
            <a:ext cx="1242329"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solidFill>
                  <a:srgbClr val="000000"/>
                </a:solidFill>
                <a:latin typeface="Times New Roman" panose="02020603050405020304" pitchFamily="18" charset="0"/>
              </a:rPr>
              <a:t>Shared</a:t>
            </a:r>
            <a:br>
              <a:rPr lang="en-US" altLang="en-US" sz="2400">
                <a:solidFill>
                  <a:srgbClr val="000000"/>
                </a:solidFill>
                <a:latin typeface="Times New Roman" panose="02020603050405020304" pitchFamily="18" charset="0"/>
              </a:rPr>
            </a:br>
            <a:r>
              <a:rPr lang="en-US" altLang="en-US" sz="2400">
                <a:solidFill>
                  <a:srgbClr val="000000"/>
                </a:solidFill>
                <a:latin typeface="Times New Roman" panose="02020603050405020304" pitchFamily="18" charset="0"/>
              </a:rPr>
              <a:t>Program</a:t>
            </a:r>
            <a:endParaRPr lang="en-US" altLang="en-US" sz="2400">
              <a:latin typeface="Times New Roman" panose="02020603050405020304" pitchFamily="18" charset="0"/>
            </a:endParaRPr>
          </a:p>
        </p:txBody>
      </p:sp>
      <p:sp>
        <p:nvSpPr>
          <p:cNvPr id="126987" name="Rectangle 11"/>
          <p:cNvSpPr>
            <a:spLocks noChangeArrowheads="1"/>
          </p:cNvSpPr>
          <p:nvPr/>
        </p:nvSpPr>
        <p:spPr bwMode="auto">
          <a:xfrm>
            <a:off x="7986714" y="4633913"/>
            <a:ext cx="1070807" cy="82843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Times New Roman" panose="02020603050405020304" pitchFamily="18" charset="0"/>
              </a:rPr>
              <a:t>Data</a:t>
            </a:r>
            <a:br>
              <a:rPr lang="en-US" altLang="en-US" sz="2400">
                <a:latin typeface="Times New Roman" panose="02020603050405020304" pitchFamily="18" charset="0"/>
              </a:rPr>
            </a:br>
            <a:r>
              <a:rPr lang="en-US" altLang="en-US" sz="2400">
                <a:latin typeface="Times New Roman" panose="02020603050405020304" pitchFamily="18" charset="0"/>
              </a:rPr>
              <a:t>Copied</a:t>
            </a:r>
          </a:p>
        </p:txBody>
      </p:sp>
      <p:sp>
        <p:nvSpPr>
          <p:cNvPr id="126988" name="Rectangle 12"/>
          <p:cNvSpPr>
            <a:spLocks noChangeArrowheads="1"/>
          </p:cNvSpPr>
          <p:nvPr/>
        </p:nvSpPr>
        <p:spPr bwMode="auto">
          <a:xfrm>
            <a:off x="7377113" y="2881313"/>
            <a:ext cx="91852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a:latin typeface="Times New Roman" panose="02020603050405020304" pitchFamily="18" charset="0"/>
              </a:rPr>
              <a:t>Child</a:t>
            </a:r>
          </a:p>
        </p:txBody>
      </p:sp>
      <p:sp>
        <p:nvSpPr>
          <p:cNvPr id="126989" name="Rectangle 13"/>
          <p:cNvSpPr>
            <a:spLocks noChangeArrowheads="1"/>
          </p:cNvSpPr>
          <p:nvPr/>
        </p:nvSpPr>
        <p:spPr bwMode="auto">
          <a:xfrm>
            <a:off x="7986714" y="3795713"/>
            <a:ext cx="122950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Times New Roman" panose="02020603050405020304" pitchFamily="18" charset="0"/>
              </a:rPr>
              <a:t>pid == 0</a:t>
            </a:r>
          </a:p>
        </p:txBody>
      </p:sp>
      <p:sp>
        <p:nvSpPr>
          <p:cNvPr id="126990" name="Line 14"/>
          <p:cNvSpPr>
            <a:spLocks noChangeShapeType="1"/>
          </p:cNvSpPr>
          <p:nvPr/>
        </p:nvSpPr>
        <p:spPr bwMode="auto">
          <a:xfrm>
            <a:off x="5181600" y="2520950"/>
            <a:ext cx="0" cy="3416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1" name="Line 15"/>
          <p:cNvSpPr>
            <a:spLocks noChangeShapeType="1"/>
          </p:cNvSpPr>
          <p:nvPr/>
        </p:nvSpPr>
        <p:spPr bwMode="auto">
          <a:xfrm>
            <a:off x="4883150" y="5943600"/>
            <a:ext cx="596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2" name="Line 16"/>
          <p:cNvSpPr>
            <a:spLocks noChangeShapeType="1"/>
          </p:cNvSpPr>
          <p:nvPr/>
        </p:nvSpPr>
        <p:spPr bwMode="auto">
          <a:xfrm>
            <a:off x="4883150" y="5867400"/>
            <a:ext cx="596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3" name="Arc 17"/>
          <p:cNvSpPr>
            <a:spLocks/>
          </p:cNvSpPr>
          <p:nvPr/>
        </p:nvSpPr>
        <p:spPr bwMode="auto">
          <a:xfrm>
            <a:off x="5181600" y="3132138"/>
            <a:ext cx="2584450" cy="7556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4" name="Line 18"/>
          <p:cNvSpPr>
            <a:spLocks noChangeShapeType="1"/>
          </p:cNvSpPr>
          <p:nvPr/>
        </p:nvSpPr>
        <p:spPr bwMode="auto">
          <a:xfrm>
            <a:off x="7772400" y="3892550"/>
            <a:ext cx="0" cy="1892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5" name="Line 19"/>
          <p:cNvSpPr>
            <a:spLocks noChangeShapeType="1"/>
          </p:cNvSpPr>
          <p:nvPr/>
        </p:nvSpPr>
        <p:spPr bwMode="auto">
          <a:xfrm>
            <a:off x="7473950" y="5791200"/>
            <a:ext cx="596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6" name="Line 20"/>
          <p:cNvSpPr>
            <a:spLocks noChangeShapeType="1"/>
          </p:cNvSpPr>
          <p:nvPr/>
        </p:nvSpPr>
        <p:spPr bwMode="auto">
          <a:xfrm>
            <a:off x="7473950" y="5715000"/>
            <a:ext cx="596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7" name="Oval 21"/>
          <p:cNvSpPr>
            <a:spLocks noChangeArrowheads="1"/>
          </p:cNvSpPr>
          <p:nvPr/>
        </p:nvSpPr>
        <p:spPr bwMode="auto">
          <a:xfrm>
            <a:off x="5111750" y="3054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536028" y="228600"/>
            <a:ext cx="9604922" cy="1104900"/>
          </a:xfrm>
          <a:noFill/>
          <a:ln/>
        </p:spPr>
        <p:txBody>
          <a:bodyPr/>
          <a:lstStyle/>
          <a:p>
            <a:r>
              <a:rPr lang="en-US" altLang="en-US" dirty="0"/>
              <a:t>fork() Example	(</a:t>
            </a:r>
            <a:r>
              <a:rPr lang="en-US" altLang="en-US" dirty="0" err="1" smtClean="0"/>
              <a:t>parentchild.c</a:t>
            </a:r>
            <a:r>
              <a:rPr lang="en-US" altLang="en-US" dirty="0"/>
              <a:t>)</a:t>
            </a:r>
          </a:p>
        </p:txBody>
      </p:sp>
      <p:sp>
        <p:nvSpPr>
          <p:cNvPr id="129027" name="Rectangle 3"/>
          <p:cNvSpPr>
            <a:spLocks noGrp="1" noChangeArrowheads="1"/>
          </p:cNvSpPr>
          <p:nvPr>
            <p:ph type="body" idx="1"/>
          </p:nvPr>
        </p:nvSpPr>
        <p:spPr>
          <a:xfrm>
            <a:off x="1214203" y="914400"/>
            <a:ext cx="8920397" cy="5410200"/>
          </a:xfrm>
          <a:noFill/>
          <a:ln/>
        </p:spPr>
        <p:txBody>
          <a:bodyPr>
            <a:normAutofit fontScale="55000" lnSpcReduction="20000"/>
          </a:bodyPr>
          <a:lstStyle/>
          <a:p>
            <a:pPr>
              <a:buFont typeface="Monotype Sorts" charset="2"/>
              <a:buNone/>
            </a:pPr>
            <a:r>
              <a:rPr lang="en-US" altLang="en-US" sz="4000" dirty="0">
                <a:latin typeface="Courier New" panose="02070309020205020404" pitchFamily="49" charset="0"/>
              </a:rPr>
              <a:t>	</a:t>
            </a:r>
            <a:r>
              <a:rPr lang="en-US" altLang="en-US" b="1" dirty="0">
                <a:latin typeface="Courier New" panose="02070309020205020404" pitchFamily="49" charset="0"/>
              </a:rPr>
              <a:t>#include &lt;</a:t>
            </a:r>
            <a:r>
              <a:rPr lang="en-US" altLang="en-US" b="1" dirty="0" err="1">
                <a:latin typeface="Courier New" panose="02070309020205020404" pitchFamily="49" charset="0"/>
              </a:rPr>
              <a:t>stdio.h</a:t>
            </a:r>
            <a:r>
              <a:rPr lang="en-US" altLang="en-US" b="1" dirty="0">
                <a:latin typeface="Courier New" panose="02070309020205020404" pitchFamily="49" charset="0"/>
              </a:rPr>
              <a:t>&gt;</a:t>
            </a:r>
            <a:br>
              <a:rPr lang="en-US" altLang="en-US" b="1" dirty="0">
                <a:latin typeface="Courier New" panose="02070309020205020404" pitchFamily="49" charset="0"/>
              </a:rPr>
            </a:br>
            <a:r>
              <a:rPr lang="en-US" altLang="en-US" b="1" dirty="0">
                <a:latin typeface="Courier New" panose="02070309020205020404" pitchFamily="49" charset="0"/>
              </a:rPr>
              <a:t>#include &lt;sys/</a:t>
            </a:r>
            <a:r>
              <a:rPr lang="en-US" altLang="en-US" b="1" dirty="0" err="1">
                <a:latin typeface="Courier New" panose="02070309020205020404" pitchFamily="49" charset="0"/>
              </a:rPr>
              <a:t>types.h</a:t>
            </a:r>
            <a:r>
              <a:rPr lang="en-US" altLang="en-US" b="1" dirty="0">
                <a:latin typeface="Courier New" panose="02070309020205020404" pitchFamily="49" charset="0"/>
              </a:rPr>
              <a:t>&gt;</a:t>
            </a:r>
            <a:br>
              <a:rPr lang="en-US" altLang="en-US" b="1" dirty="0">
                <a:latin typeface="Courier New" panose="02070309020205020404" pitchFamily="49" charset="0"/>
              </a:rPr>
            </a:br>
            <a:r>
              <a:rPr lang="en-US" altLang="en-US" b="1" dirty="0">
                <a:latin typeface="Courier New" panose="02070309020205020404" pitchFamily="49" charset="0"/>
              </a:rPr>
              <a:t>#include &lt;</a:t>
            </a:r>
            <a:r>
              <a:rPr lang="en-US" altLang="en-US" b="1" dirty="0" err="1">
                <a:latin typeface="Courier New" panose="02070309020205020404" pitchFamily="49" charset="0"/>
              </a:rPr>
              <a:t>unistd.h</a:t>
            </a:r>
            <a:r>
              <a:rPr lang="en-US" altLang="en-US" b="1" dirty="0">
                <a:latin typeface="Courier New" panose="02070309020205020404" pitchFamily="49" charset="0"/>
              </a:rPr>
              <a:t>&gt;</a:t>
            </a:r>
            <a:br>
              <a:rPr lang="en-US" altLang="en-US" b="1" dirty="0">
                <a:latin typeface="Courier New" panose="02070309020205020404" pitchFamily="49" charset="0"/>
              </a:rPr>
            </a:br>
            <a:r>
              <a:rPr lang="en-US" altLang="en-US" b="1" dirty="0">
                <a:latin typeface="Courier New" panose="02070309020205020404" pitchFamily="49" charset="0"/>
              </a:rPr>
              <a:t/>
            </a:r>
            <a:br>
              <a:rPr lang="en-US" altLang="en-US" b="1" dirty="0">
                <a:latin typeface="Courier New" panose="02070309020205020404" pitchFamily="49" charset="0"/>
              </a:rPr>
            </a:br>
            <a:r>
              <a:rPr lang="en-US" altLang="en-US" b="1" dirty="0" err="1">
                <a:latin typeface="Courier New" panose="02070309020205020404" pitchFamily="49" charset="0"/>
              </a:rPr>
              <a:t>int</a:t>
            </a:r>
            <a:r>
              <a:rPr lang="en-US" altLang="en-US" b="1" dirty="0">
                <a:latin typeface="Courier New" panose="02070309020205020404" pitchFamily="49" charset="0"/>
              </a:rPr>
              <a:t> main()</a:t>
            </a:r>
            <a:br>
              <a:rPr lang="en-US" altLang="en-US" b="1" dirty="0">
                <a:latin typeface="Courier New" panose="02070309020205020404" pitchFamily="49" charset="0"/>
              </a:rPr>
            </a:br>
            <a:r>
              <a:rPr lang="en-US" altLang="en-US" b="1" dirty="0">
                <a:latin typeface="Courier New" panose="02070309020205020404" pitchFamily="49" charset="0"/>
              </a:rPr>
              <a:t>{ </a:t>
            </a:r>
          </a:p>
          <a:p>
            <a:pPr>
              <a:buFont typeface="Monotype Sorts" charset="2"/>
              <a:buNone/>
            </a:pPr>
            <a:r>
              <a:rPr lang="en-US" altLang="en-US" b="1" dirty="0">
                <a:latin typeface="Courier New" panose="02070309020205020404" pitchFamily="49" charset="0"/>
              </a:rPr>
              <a:t>		</a:t>
            </a:r>
            <a:r>
              <a:rPr lang="en-US" altLang="en-US" b="1" dirty="0" err="1">
                <a:latin typeface="Courier New" panose="02070309020205020404" pitchFamily="49" charset="0"/>
              </a:rPr>
              <a:t>pid_t</a:t>
            </a:r>
            <a:r>
              <a:rPr lang="en-US" altLang="en-US" b="1" dirty="0">
                <a:latin typeface="Courier New" panose="02070309020205020404" pitchFamily="49" charset="0"/>
              </a:rPr>
              <a:t> </a:t>
            </a:r>
            <a:r>
              <a:rPr lang="en-US" altLang="en-US" b="1" dirty="0" err="1">
                <a:latin typeface="Courier New" panose="02070309020205020404" pitchFamily="49" charset="0"/>
              </a:rPr>
              <a:t>pid</a:t>
            </a:r>
            <a:r>
              <a:rPr lang="en-US" altLang="en-US" b="1" dirty="0">
                <a:latin typeface="Courier New" panose="02070309020205020404" pitchFamily="49" charset="0"/>
              </a:rPr>
              <a:t>;         /* could be </a:t>
            </a:r>
            <a:r>
              <a:rPr lang="en-US" altLang="en-US" b="1" dirty="0" err="1">
                <a:latin typeface="Courier New" panose="02070309020205020404" pitchFamily="49" charset="0"/>
              </a:rPr>
              <a:t>int</a:t>
            </a:r>
            <a:r>
              <a:rPr lang="en-US" altLang="en-US" b="1" dirty="0">
                <a:latin typeface="Courier New" panose="02070309020205020404" pitchFamily="49" charset="0"/>
              </a:rPr>
              <a:t> */</a:t>
            </a:r>
            <a:br>
              <a:rPr lang="en-US" altLang="en-US" b="1" dirty="0">
                <a:latin typeface="Courier New" panose="02070309020205020404" pitchFamily="49" charset="0"/>
              </a:rPr>
            </a:br>
            <a:r>
              <a:rPr lang="en-US" altLang="en-US" b="1" dirty="0">
                <a:latin typeface="Courier New" panose="02070309020205020404" pitchFamily="49" charset="0"/>
              </a:rPr>
              <a:t>  	</a:t>
            </a:r>
            <a:r>
              <a:rPr lang="en-US" altLang="en-US" b="1" dirty="0" err="1">
                <a:latin typeface="Courier New" panose="02070309020205020404" pitchFamily="49" charset="0"/>
              </a:rPr>
              <a:t>int</a:t>
            </a:r>
            <a:r>
              <a:rPr lang="en-US" altLang="en-US" b="1" dirty="0">
                <a:latin typeface="Courier New" panose="02070309020205020404" pitchFamily="49" charset="0"/>
              </a:rPr>
              <a:t> </a:t>
            </a:r>
            <a:r>
              <a:rPr lang="en-US" altLang="en-US" b="1" dirty="0" err="1">
                <a:latin typeface="Courier New" panose="02070309020205020404" pitchFamily="49" charset="0"/>
              </a:rPr>
              <a:t>i</a:t>
            </a:r>
            <a:r>
              <a:rPr lang="en-US" altLang="en-US" b="1" dirty="0">
                <a:latin typeface="Courier New" panose="02070309020205020404" pitchFamily="49" charset="0"/>
              </a:rPr>
              <a:t>;</a:t>
            </a:r>
            <a:br>
              <a:rPr lang="en-US" altLang="en-US" b="1" dirty="0">
                <a:latin typeface="Courier New" panose="02070309020205020404" pitchFamily="49" charset="0"/>
              </a:rPr>
            </a:br>
            <a:r>
              <a:rPr lang="en-US" altLang="en-US" b="1" dirty="0">
                <a:latin typeface="Courier New" panose="02070309020205020404" pitchFamily="49" charset="0"/>
              </a:rPr>
              <a:t>  	</a:t>
            </a:r>
            <a:r>
              <a:rPr lang="en-US" altLang="en-US" b="1" dirty="0" err="1">
                <a:solidFill>
                  <a:schemeClr val="tx2"/>
                </a:solidFill>
                <a:latin typeface="Courier New" panose="02070309020205020404" pitchFamily="49" charset="0"/>
              </a:rPr>
              <a:t>pid</a:t>
            </a:r>
            <a:r>
              <a:rPr lang="en-US" altLang="en-US" b="1" dirty="0">
                <a:solidFill>
                  <a:schemeClr val="tx2"/>
                </a:solidFill>
                <a:latin typeface="Courier New" panose="02070309020205020404" pitchFamily="49" charset="0"/>
              </a:rPr>
              <a:t> = fork();</a:t>
            </a:r>
            <a:r>
              <a:rPr lang="en-US" altLang="en-US" b="1" dirty="0">
                <a:latin typeface="Courier New" panose="02070309020205020404" pitchFamily="49" charset="0"/>
              </a:rPr>
              <a:t/>
            </a:r>
            <a:br>
              <a:rPr lang="en-US" altLang="en-US" b="1" dirty="0">
                <a:latin typeface="Courier New" panose="02070309020205020404" pitchFamily="49" charset="0"/>
              </a:rPr>
            </a:br>
            <a:r>
              <a:rPr lang="en-US" altLang="en-US" b="1" dirty="0">
                <a:latin typeface="Courier New" panose="02070309020205020404" pitchFamily="49" charset="0"/>
              </a:rPr>
              <a:t>  	if( </a:t>
            </a:r>
            <a:r>
              <a:rPr lang="en-US" altLang="en-US" b="1" dirty="0" err="1">
                <a:latin typeface="Courier New" panose="02070309020205020404" pitchFamily="49" charset="0"/>
              </a:rPr>
              <a:t>pid</a:t>
            </a:r>
            <a:r>
              <a:rPr lang="en-US" altLang="en-US" b="1" dirty="0">
                <a:latin typeface="Courier New" panose="02070309020205020404" pitchFamily="49" charset="0"/>
              </a:rPr>
              <a:t> &gt; 0 ) </a:t>
            </a:r>
          </a:p>
          <a:p>
            <a:pPr>
              <a:buFont typeface="Monotype Sorts" charset="2"/>
              <a:buNone/>
            </a:pPr>
            <a:r>
              <a:rPr lang="en-US" altLang="en-US" b="1" dirty="0">
                <a:latin typeface="Courier New" panose="02070309020205020404" pitchFamily="49" charset="0"/>
              </a:rPr>
              <a:t>			{	</a:t>
            </a:r>
          </a:p>
          <a:p>
            <a:pPr>
              <a:buFont typeface="Monotype Sorts" charset="2"/>
              <a:buNone/>
            </a:pPr>
            <a:r>
              <a:rPr lang="en-US" altLang="en-US" b="1" dirty="0">
                <a:latin typeface="Courier New" panose="02070309020205020404" pitchFamily="49" charset="0"/>
              </a:rPr>
              <a:t>		</a:t>
            </a:r>
            <a:r>
              <a:rPr lang="en-US" altLang="en-US" b="1" dirty="0" smtClean="0">
                <a:latin typeface="Courier New" panose="02070309020205020404" pitchFamily="49" charset="0"/>
              </a:rPr>
              <a:t>    </a:t>
            </a:r>
            <a:r>
              <a:rPr lang="en-US" altLang="en-US" b="1" dirty="0">
                <a:latin typeface="Courier New" panose="02070309020205020404" pitchFamily="49" charset="0"/>
              </a:rPr>
              <a:t>	/* parent */</a:t>
            </a:r>
            <a:br>
              <a:rPr lang="en-US" altLang="en-US" b="1" dirty="0">
                <a:latin typeface="Courier New" panose="02070309020205020404" pitchFamily="49" charset="0"/>
              </a:rPr>
            </a:br>
            <a:r>
              <a:rPr lang="en-US" altLang="en-US" b="1" dirty="0">
                <a:latin typeface="Courier New" panose="02070309020205020404" pitchFamily="49" charset="0"/>
              </a:rPr>
              <a:t>    	</a:t>
            </a:r>
            <a:r>
              <a:rPr lang="en-US" altLang="en-US" b="1" dirty="0" smtClean="0">
                <a:latin typeface="Courier New" panose="02070309020205020404" pitchFamily="49" charset="0"/>
              </a:rPr>
              <a:t>    for</a:t>
            </a:r>
            <a:r>
              <a:rPr lang="en-US" altLang="en-US" b="1" dirty="0">
                <a:latin typeface="Courier New" panose="02070309020205020404" pitchFamily="49" charset="0"/>
              </a:rPr>
              <a:t>( </a:t>
            </a:r>
            <a:r>
              <a:rPr lang="en-US" altLang="en-US" b="1" dirty="0" err="1">
                <a:latin typeface="Courier New" panose="02070309020205020404" pitchFamily="49" charset="0"/>
              </a:rPr>
              <a:t>i</a:t>
            </a:r>
            <a:r>
              <a:rPr lang="en-US" altLang="en-US" b="1" dirty="0">
                <a:latin typeface="Courier New" panose="02070309020205020404" pitchFamily="49" charset="0"/>
              </a:rPr>
              <a:t>=0; </a:t>
            </a:r>
            <a:r>
              <a:rPr lang="en-US" altLang="en-US" b="1" dirty="0" err="1">
                <a:latin typeface="Courier New" panose="02070309020205020404" pitchFamily="49" charset="0"/>
              </a:rPr>
              <a:t>i</a:t>
            </a:r>
            <a:r>
              <a:rPr lang="en-US" altLang="en-US" b="1" dirty="0">
                <a:latin typeface="Courier New" panose="02070309020205020404" pitchFamily="49" charset="0"/>
              </a:rPr>
              <a:t> &lt; </a:t>
            </a:r>
            <a:r>
              <a:rPr lang="en-US" altLang="en-US" b="1" dirty="0" smtClean="0">
                <a:latin typeface="Courier New" panose="02070309020205020404" pitchFamily="49" charset="0"/>
              </a:rPr>
              <a:t>1000; </a:t>
            </a:r>
            <a:r>
              <a:rPr lang="en-US" altLang="en-US" b="1" dirty="0" err="1">
                <a:latin typeface="Courier New" panose="02070309020205020404" pitchFamily="49" charset="0"/>
              </a:rPr>
              <a:t>i</a:t>
            </a:r>
            <a:r>
              <a:rPr lang="en-US" altLang="en-US" b="1" dirty="0">
                <a:latin typeface="Courier New" panose="02070309020205020404" pitchFamily="49" charset="0"/>
              </a:rPr>
              <a:t>++ )</a:t>
            </a:r>
            <a:br>
              <a:rPr lang="en-US" altLang="en-US" b="1" dirty="0">
                <a:latin typeface="Courier New" panose="02070309020205020404" pitchFamily="49" charset="0"/>
              </a:rPr>
            </a:br>
            <a:r>
              <a:rPr lang="en-US" altLang="en-US" b="1" dirty="0">
                <a:latin typeface="Courier New" panose="02070309020205020404" pitchFamily="49" charset="0"/>
              </a:rPr>
              <a:t>      		</a:t>
            </a:r>
            <a:r>
              <a:rPr lang="en-US" altLang="en-US" b="1" dirty="0" err="1">
                <a:latin typeface="Courier New" panose="02070309020205020404" pitchFamily="49" charset="0"/>
              </a:rPr>
              <a:t>printf</a:t>
            </a:r>
            <a:r>
              <a:rPr lang="en-US" altLang="en-US" b="1" dirty="0">
                <a:latin typeface="Courier New" panose="02070309020205020404" pitchFamily="49" charset="0"/>
              </a:rPr>
              <a:t>(“\t\t\</a:t>
            </a:r>
            <a:r>
              <a:rPr lang="en-US" altLang="en-US" b="1" dirty="0" err="1">
                <a:latin typeface="Courier New" panose="02070309020205020404" pitchFamily="49" charset="0"/>
              </a:rPr>
              <a:t>tPARENT</a:t>
            </a:r>
            <a:r>
              <a:rPr lang="en-US" altLang="en-US" b="1" dirty="0">
                <a:latin typeface="Courier New" panose="02070309020205020404" pitchFamily="49" charset="0"/>
              </a:rPr>
              <a:t> %</a:t>
            </a:r>
            <a:r>
              <a:rPr lang="en-US" altLang="en-US" b="1" dirty="0" smtClean="0">
                <a:latin typeface="Courier New" panose="02070309020205020404" pitchFamily="49" charset="0"/>
              </a:rPr>
              <a:t>d\n”, </a:t>
            </a:r>
            <a:r>
              <a:rPr lang="en-US" altLang="en-US" b="1" dirty="0" err="1">
                <a:latin typeface="Courier New" panose="02070309020205020404" pitchFamily="49" charset="0"/>
              </a:rPr>
              <a:t>i</a:t>
            </a:r>
            <a:r>
              <a:rPr lang="en-US" altLang="en-US" b="1" dirty="0">
                <a:latin typeface="Courier New" panose="02070309020205020404" pitchFamily="49" charset="0"/>
              </a:rPr>
              <a:t>);</a:t>
            </a:r>
            <a:br>
              <a:rPr lang="en-US" altLang="en-US" b="1" dirty="0">
                <a:latin typeface="Courier New" panose="02070309020205020404" pitchFamily="49" charset="0"/>
              </a:rPr>
            </a:br>
            <a:r>
              <a:rPr lang="en-US" altLang="en-US" b="1" dirty="0">
                <a:latin typeface="Courier New" panose="02070309020205020404" pitchFamily="49" charset="0"/>
              </a:rPr>
              <a:t>		}</a:t>
            </a:r>
            <a:br>
              <a:rPr lang="en-US" altLang="en-US" b="1" dirty="0">
                <a:latin typeface="Courier New" panose="02070309020205020404" pitchFamily="49" charset="0"/>
              </a:rPr>
            </a:br>
            <a:r>
              <a:rPr lang="en-US" altLang="en-US" b="1" dirty="0" smtClean="0">
                <a:latin typeface="Courier New" panose="02070309020205020404" pitchFamily="49" charset="0"/>
              </a:rPr>
              <a:t>    </a:t>
            </a:r>
            <a:r>
              <a:rPr lang="en-US" altLang="en-US" sz="1600" b="1" dirty="0" smtClean="0">
                <a:latin typeface="Courier New" panose="02070309020205020404" pitchFamily="49" charset="0"/>
              </a:rPr>
              <a:t> </a:t>
            </a:r>
            <a:r>
              <a:rPr lang="en-US" altLang="en-US" b="1" dirty="0">
                <a:latin typeface="Courier New" panose="02070309020205020404" pitchFamily="49" charset="0"/>
              </a:rPr>
              <a:t>else </a:t>
            </a:r>
          </a:p>
          <a:p>
            <a:pPr>
              <a:buFont typeface="Monotype Sorts" charset="2"/>
              <a:buNone/>
            </a:pPr>
            <a:r>
              <a:rPr lang="en-US" altLang="en-US" b="1" dirty="0">
                <a:latin typeface="Courier New" panose="02070309020205020404" pitchFamily="49" charset="0"/>
              </a:rPr>
              <a:t>	</a:t>
            </a:r>
            <a:r>
              <a:rPr lang="en-US" altLang="en-US" b="1" dirty="0" smtClean="0">
                <a:latin typeface="Courier New" panose="02070309020205020404" pitchFamily="49" charset="0"/>
              </a:rPr>
              <a:t>     {   </a:t>
            </a:r>
            <a:r>
              <a:rPr lang="en-US" altLang="en-US" b="1" dirty="0">
                <a:latin typeface="Courier New" panose="02070309020205020404" pitchFamily="49" charset="0"/>
              </a:rPr>
              <a:t>	</a:t>
            </a:r>
          </a:p>
          <a:p>
            <a:pPr>
              <a:buFont typeface="Monotype Sorts" charset="2"/>
              <a:buNone/>
            </a:pPr>
            <a:r>
              <a:rPr lang="en-US" altLang="en-US" b="1" dirty="0">
                <a:latin typeface="Courier New" panose="02070309020205020404" pitchFamily="49" charset="0"/>
              </a:rPr>
              <a:t>		</a:t>
            </a:r>
            <a:r>
              <a:rPr lang="en-US" altLang="en-US" b="1" dirty="0" smtClean="0">
                <a:latin typeface="Courier New" panose="02070309020205020404" pitchFamily="49" charset="0"/>
              </a:rPr>
              <a:t>        /* </a:t>
            </a:r>
            <a:r>
              <a:rPr lang="en-US" altLang="en-US" b="1" dirty="0">
                <a:latin typeface="Courier New" panose="02070309020205020404" pitchFamily="49" charset="0"/>
              </a:rPr>
              <a:t>child */</a:t>
            </a:r>
            <a:br>
              <a:rPr lang="en-US" altLang="en-US" b="1" dirty="0">
                <a:latin typeface="Courier New" panose="02070309020205020404" pitchFamily="49" charset="0"/>
              </a:rPr>
            </a:br>
            <a:r>
              <a:rPr lang="en-US" altLang="en-US" b="1" dirty="0">
                <a:latin typeface="Courier New" panose="02070309020205020404" pitchFamily="49" charset="0"/>
              </a:rPr>
              <a:t>    </a:t>
            </a:r>
            <a:r>
              <a:rPr lang="en-US" altLang="en-US" b="1" dirty="0" smtClean="0">
                <a:latin typeface="Courier New" panose="02070309020205020404" pitchFamily="49" charset="0"/>
              </a:rPr>
              <a:t>     for</a:t>
            </a:r>
            <a:r>
              <a:rPr lang="en-US" altLang="en-US" b="1" dirty="0">
                <a:latin typeface="Courier New" panose="02070309020205020404" pitchFamily="49" charset="0"/>
              </a:rPr>
              <a:t>( </a:t>
            </a:r>
            <a:r>
              <a:rPr lang="en-US" altLang="en-US" b="1" dirty="0" err="1">
                <a:latin typeface="Courier New" panose="02070309020205020404" pitchFamily="49" charset="0"/>
              </a:rPr>
              <a:t>i</a:t>
            </a:r>
            <a:r>
              <a:rPr lang="en-US" altLang="en-US" b="1" dirty="0">
                <a:latin typeface="Courier New" panose="02070309020205020404" pitchFamily="49" charset="0"/>
              </a:rPr>
              <a:t>=0; I &lt; 1000; </a:t>
            </a:r>
            <a:r>
              <a:rPr lang="en-US" altLang="en-US" b="1" dirty="0" err="1">
                <a:latin typeface="Courier New" panose="02070309020205020404" pitchFamily="49" charset="0"/>
              </a:rPr>
              <a:t>i</a:t>
            </a:r>
            <a:r>
              <a:rPr lang="en-US" altLang="en-US" b="1" dirty="0">
                <a:latin typeface="Courier New" panose="02070309020205020404" pitchFamily="49" charset="0"/>
              </a:rPr>
              <a:t>++ )</a:t>
            </a:r>
          </a:p>
          <a:p>
            <a:pPr>
              <a:buFont typeface="Monotype Sorts" charset="2"/>
              <a:buNone/>
            </a:pPr>
            <a:r>
              <a:rPr lang="en-US" altLang="en-US" b="1" dirty="0">
                <a:latin typeface="Courier New" panose="02070309020205020404" pitchFamily="49" charset="0"/>
              </a:rPr>
              <a:t>			</a:t>
            </a:r>
            <a:r>
              <a:rPr lang="en-US" altLang="en-US" b="1" dirty="0" smtClean="0">
                <a:latin typeface="Courier New" panose="02070309020205020404" pitchFamily="49" charset="0"/>
              </a:rPr>
              <a:t>        </a:t>
            </a:r>
            <a:r>
              <a:rPr lang="en-US" altLang="en-US" b="1" dirty="0" err="1" smtClean="0">
                <a:latin typeface="Courier New" panose="02070309020205020404" pitchFamily="49" charset="0"/>
              </a:rPr>
              <a:t>printf</a:t>
            </a:r>
            <a:r>
              <a:rPr lang="en-US" altLang="en-US" b="1" dirty="0">
                <a:latin typeface="Courier New" panose="02070309020205020404" pitchFamily="49" charset="0"/>
              </a:rPr>
              <a:t>( “CHILD %d\n”, </a:t>
            </a:r>
            <a:r>
              <a:rPr lang="en-US" altLang="en-US" b="1" dirty="0" err="1">
                <a:latin typeface="Courier New" panose="02070309020205020404" pitchFamily="49" charset="0"/>
              </a:rPr>
              <a:t>i</a:t>
            </a:r>
            <a:r>
              <a:rPr lang="en-US" altLang="en-US" b="1" dirty="0">
                <a:latin typeface="Courier New" panose="02070309020205020404" pitchFamily="49" charset="0"/>
              </a:rPr>
              <a:t> );</a:t>
            </a:r>
            <a:br>
              <a:rPr lang="en-US" altLang="en-US" b="1" dirty="0">
                <a:latin typeface="Courier New" panose="02070309020205020404" pitchFamily="49" charset="0"/>
              </a:rPr>
            </a:br>
            <a:r>
              <a:rPr lang="en-US" altLang="en-US" b="1" dirty="0" smtClean="0">
                <a:latin typeface="Courier New" panose="02070309020205020404" pitchFamily="49" charset="0"/>
              </a:rPr>
              <a:t>     }</a:t>
            </a:r>
            <a:r>
              <a:rPr lang="en-US" altLang="en-US" b="1" dirty="0">
                <a:latin typeface="Courier New" panose="02070309020205020404" pitchFamily="49" charset="0"/>
              </a:rPr>
              <a:t/>
            </a:r>
            <a:br>
              <a:rPr lang="en-US" altLang="en-US" b="1" dirty="0">
                <a:latin typeface="Courier New" panose="02070309020205020404" pitchFamily="49" charset="0"/>
              </a:rPr>
            </a:br>
            <a:r>
              <a:rPr lang="en-US" altLang="en-US" b="1" dirty="0">
                <a:latin typeface="Courier New" panose="02070309020205020404" pitchFamily="49" charset="0"/>
              </a:rPr>
              <a:t>  return </a:t>
            </a:r>
            <a:r>
              <a:rPr lang="en-US" altLang="en-US" b="1" dirty="0" smtClean="0">
                <a:latin typeface="Courier New" panose="02070309020205020404" pitchFamily="49" charset="0"/>
              </a:rPr>
              <a:t>(0);</a:t>
            </a:r>
            <a:r>
              <a:rPr lang="en-US" altLang="en-US" b="1" dirty="0">
                <a:latin typeface="Courier New" panose="02070309020205020404" pitchFamily="49" charset="0"/>
              </a:rPr>
              <a:t/>
            </a:r>
            <a:br>
              <a:rPr lang="en-US" altLang="en-US" b="1" dirty="0">
                <a:latin typeface="Courier New" panose="02070309020205020404" pitchFamily="49" charset="0"/>
              </a:rPr>
            </a:br>
            <a:r>
              <a:rPr lang="en-US" altLang="en-US" b="1" dirty="0">
                <a:latin typeface="Courier New" panose="02070309020205020404" pitchFamily="49" charset="0"/>
              </a:rPr>
              <a:t>}</a:t>
            </a:r>
          </a:p>
          <a:p>
            <a:pPr>
              <a:buFont typeface="Monotype Sorts" charset="2"/>
              <a:buNone/>
            </a:pPr>
            <a:endParaRPr lang="en-US" altLang="en-US" b="1" dirty="0">
              <a:latin typeface="Courier New" panose="02070309020205020404" pitchFamily="49" charset="0"/>
            </a:endParaRPr>
          </a:p>
          <a:p>
            <a:pPr>
              <a:buFont typeface="Monotype Sorts" charset="2"/>
              <a:buNone/>
            </a:pPr>
            <a:endParaRPr lang="en-US" altLang="en-US" b="1" dirty="0">
              <a:latin typeface="Courier New" panose="02070309020205020404" pitchFamily="49"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noFill/>
          <a:ln/>
        </p:spPr>
        <p:txBody>
          <a:bodyPr/>
          <a:lstStyle/>
          <a:p>
            <a:r>
              <a:rPr lang="en-US" altLang="en-US"/>
              <a:t>Possible Output</a:t>
            </a:r>
          </a:p>
        </p:txBody>
      </p:sp>
      <p:sp>
        <p:nvSpPr>
          <p:cNvPr id="130051" name="Rectangle 3"/>
          <p:cNvSpPr>
            <a:spLocks noGrp="1" noChangeArrowheads="1"/>
          </p:cNvSpPr>
          <p:nvPr>
            <p:ph type="body" idx="1"/>
          </p:nvPr>
        </p:nvSpPr>
        <p:spPr>
          <a:xfrm>
            <a:off x="2209800" y="1828800"/>
            <a:ext cx="7772400" cy="4495800"/>
          </a:xfrm>
          <a:noFill/>
          <a:ln/>
        </p:spPr>
        <p:txBody>
          <a:bodyPr>
            <a:normAutofit lnSpcReduction="10000"/>
          </a:bodyPr>
          <a:lstStyle/>
          <a:p>
            <a:pPr>
              <a:buFont typeface="Monotype Sorts" charset="2"/>
              <a:buNone/>
            </a:pPr>
            <a:r>
              <a:rPr lang="en-US" altLang="en-US">
                <a:latin typeface="Courier New" panose="02070309020205020404" pitchFamily="49" charset="0"/>
              </a:rPr>
              <a:t>	</a:t>
            </a:r>
            <a:r>
              <a:rPr lang="en-US" altLang="en-US" b="1">
                <a:latin typeface="Courier New" panose="02070309020205020404" pitchFamily="49" charset="0"/>
              </a:rPr>
              <a:t>CHILD 0</a:t>
            </a:r>
            <a:br>
              <a:rPr lang="en-US" altLang="en-US" b="1">
                <a:latin typeface="Courier New" panose="02070309020205020404" pitchFamily="49" charset="0"/>
              </a:rPr>
            </a:br>
            <a:r>
              <a:rPr lang="en-US" altLang="en-US" b="1">
                <a:latin typeface="Courier New" panose="02070309020205020404" pitchFamily="49" charset="0"/>
              </a:rPr>
              <a:t>CHILD 1</a:t>
            </a:r>
            <a:br>
              <a:rPr lang="en-US" altLang="en-US" b="1">
                <a:latin typeface="Courier New" panose="02070309020205020404" pitchFamily="49" charset="0"/>
              </a:rPr>
            </a:br>
            <a:r>
              <a:rPr lang="en-US" altLang="en-US" b="1">
                <a:latin typeface="Courier New" panose="02070309020205020404" pitchFamily="49" charset="0"/>
              </a:rPr>
              <a:t>CHILD 2</a:t>
            </a:r>
            <a:br>
              <a:rPr lang="en-US" altLang="en-US" b="1">
                <a:latin typeface="Courier New" panose="02070309020205020404" pitchFamily="49" charset="0"/>
              </a:rPr>
            </a:br>
            <a:r>
              <a:rPr lang="en-US" altLang="en-US" b="1">
                <a:latin typeface="Courier New" panose="02070309020205020404" pitchFamily="49" charset="0"/>
              </a:rPr>
              <a:t>			PARENT 0</a:t>
            </a:r>
            <a:br>
              <a:rPr lang="en-US" altLang="en-US" b="1">
                <a:latin typeface="Courier New" panose="02070309020205020404" pitchFamily="49" charset="0"/>
              </a:rPr>
            </a:br>
            <a:r>
              <a:rPr lang="en-US" altLang="en-US" b="1">
                <a:latin typeface="Courier New" panose="02070309020205020404" pitchFamily="49" charset="0"/>
              </a:rPr>
              <a:t>			PARENT 1</a:t>
            </a:r>
            <a:br>
              <a:rPr lang="en-US" altLang="en-US" b="1">
                <a:latin typeface="Courier New" panose="02070309020205020404" pitchFamily="49" charset="0"/>
              </a:rPr>
            </a:br>
            <a:r>
              <a:rPr lang="en-US" altLang="en-US" b="1">
                <a:latin typeface="Courier New" panose="02070309020205020404" pitchFamily="49" charset="0"/>
              </a:rPr>
              <a:t>			PARENT 2</a:t>
            </a:r>
            <a:br>
              <a:rPr lang="en-US" altLang="en-US" b="1">
                <a:latin typeface="Courier New" panose="02070309020205020404" pitchFamily="49" charset="0"/>
              </a:rPr>
            </a:br>
            <a:r>
              <a:rPr lang="en-US" altLang="en-US" b="1">
                <a:latin typeface="Courier New" panose="02070309020205020404" pitchFamily="49" charset="0"/>
              </a:rPr>
              <a:t>			PARENT 3</a:t>
            </a:r>
            <a:br>
              <a:rPr lang="en-US" altLang="en-US" b="1">
                <a:latin typeface="Courier New" panose="02070309020205020404" pitchFamily="49" charset="0"/>
              </a:rPr>
            </a:br>
            <a:r>
              <a:rPr lang="en-US" altLang="en-US" b="1">
                <a:latin typeface="Courier New" panose="02070309020205020404" pitchFamily="49" charset="0"/>
              </a:rPr>
              <a:t>CHILD 3</a:t>
            </a:r>
            <a:br>
              <a:rPr lang="en-US" altLang="en-US" b="1">
                <a:latin typeface="Courier New" panose="02070309020205020404" pitchFamily="49" charset="0"/>
              </a:rPr>
            </a:br>
            <a:r>
              <a:rPr lang="en-US" altLang="en-US" b="1">
                <a:latin typeface="Courier New" panose="02070309020205020404" pitchFamily="49" charset="0"/>
              </a:rPr>
              <a:t>CHILD 4</a:t>
            </a:r>
            <a:br>
              <a:rPr lang="en-US" altLang="en-US" b="1">
                <a:latin typeface="Courier New" panose="02070309020205020404" pitchFamily="49" charset="0"/>
              </a:rPr>
            </a:br>
            <a:r>
              <a:rPr lang="en-US" altLang="en-US" b="1">
                <a:latin typeface="Courier New" panose="02070309020205020404" pitchFamily="49" charset="0"/>
              </a:rPr>
              <a:t>			PARENT 4</a:t>
            </a:r>
            <a:br>
              <a:rPr lang="en-US" altLang="en-US" b="1">
                <a:latin typeface="Courier New" panose="02070309020205020404" pitchFamily="49" charset="0"/>
              </a:rPr>
            </a:br>
            <a:r>
              <a:rPr lang="en-US" altLang="en-US" b="1">
                <a:latin typeface="Courier New" panose="02070309020205020404" pitchFamily="49" charset="0"/>
              </a:rPr>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286000" y="381000"/>
            <a:ext cx="7772400" cy="1143000"/>
          </a:xfrm>
          <a:noFill/>
          <a:ln/>
        </p:spPr>
        <p:txBody>
          <a:bodyPr/>
          <a:lstStyle/>
          <a:p>
            <a:r>
              <a:rPr lang="en-US" altLang="en-US" dirty="0" err="1" smtClean="0"/>
              <a:t>Parentchild</a:t>
            </a:r>
            <a:r>
              <a:rPr lang="en-US" altLang="en-US" dirty="0" smtClean="0"/>
              <a:t> Things </a:t>
            </a:r>
            <a:r>
              <a:rPr lang="en-US" altLang="en-US" dirty="0"/>
              <a:t>to Note</a:t>
            </a:r>
          </a:p>
        </p:txBody>
      </p:sp>
      <p:sp>
        <p:nvSpPr>
          <p:cNvPr id="131075" name="Rectangle 3"/>
          <p:cNvSpPr>
            <a:spLocks noGrp="1" noChangeArrowheads="1"/>
          </p:cNvSpPr>
          <p:nvPr>
            <p:ph type="body" idx="1"/>
          </p:nvPr>
        </p:nvSpPr>
        <p:spPr>
          <a:xfrm>
            <a:off x="1560787" y="1324303"/>
            <a:ext cx="9979572" cy="4847897"/>
          </a:xfrm>
          <a:noFill/>
          <a:ln/>
        </p:spPr>
        <p:txBody>
          <a:bodyPr>
            <a:normAutofit/>
          </a:bodyPr>
          <a:lstStyle/>
          <a:p>
            <a:r>
              <a:rPr lang="en-US" altLang="en-US" sz="2400" dirty="0" err="1">
                <a:latin typeface="Courier New" panose="02070309020205020404" pitchFamily="49" charset="0"/>
              </a:rPr>
              <a:t>i</a:t>
            </a:r>
            <a:r>
              <a:rPr lang="en-US" altLang="en-US" sz="2800" dirty="0"/>
              <a:t> is copied between parent and child.</a:t>
            </a:r>
            <a:br>
              <a:rPr lang="en-US" altLang="en-US" sz="2800" dirty="0"/>
            </a:br>
            <a:endParaRPr lang="en-US" altLang="en-US" sz="2800" dirty="0"/>
          </a:p>
          <a:p>
            <a:r>
              <a:rPr lang="en-US" altLang="en-US" sz="2800" dirty="0"/>
              <a:t>The switching between the parent and child depends on many factors:</a:t>
            </a:r>
          </a:p>
          <a:p>
            <a:pPr lvl="1"/>
            <a:r>
              <a:rPr lang="en-US" altLang="en-US" sz="2400" dirty="0"/>
              <a:t>machine load, system process scheduling</a:t>
            </a:r>
            <a:br>
              <a:rPr lang="en-US" altLang="en-US" sz="2400" dirty="0"/>
            </a:br>
            <a:endParaRPr lang="en-US" altLang="en-US" sz="2400" dirty="0"/>
          </a:p>
          <a:p>
            <a:r>
              <a:rPr lang="en-US" altLang="en-US" sz="2800" dirty="0"/>
              <a:t>I/O buffering effects amount of output shown.</a:t>
            </a:r>
            <a:br>
              <a:rPr lang="en-US" altLang="en-US" sz="2800" dirty="0"/>
            </a:br>
            <a:endParaRPr lang="en-US" altLang="en-US" sz="2800" dirty="0"/>
          </a:p>
          <a:p>
            <a:r>
              <a:rPr lang="en-US" altLang="en-US" sz="2800" dirty="0"/>
              <a:t>Output interleaving is </a:t>
            </a:r>
            <a:r>
              <a:rPr lang="en-US" altLang="en-US" sz="2800" i="1" dirty="0">
                <a:solidFill>
                  <a:schemeClr val="tx2"/>
                </a:solidFill>
              </a:rPr>
              <a:t>nondeterministic</a:t>
            </a:r>
            <a:endParaRPr lang="en-US" altLang="en-US" sz="2800" dirty="0"/>
          </a:p>
          <a:p>
            <a:pPr lvl="1"/>
            <a:r>
              <a:rPr lang="en-US" altLang="en-US" sz="2400" dirty="0"/>
              <a:t>cannot determine output by looking at code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noFill/>
          <a:ln/>
        </p:spPr>
        <p:txBody>
          <a:bodyPr/>
          <a:lstStyle/>
          <a:p>
            <a:r>
              <a:rPr lang="en-US" altLang="en-US" dirty="0" smtClean="0"/>
              <a:t>exec</a:t>
            </a:r>
            <a:r>
              <a:rPr lang="en-US" altLang="en-US" dirty="0"/>
              <a:t>()</a:t>
            </a:r>
          </a:p>
        </p:txBody>
      </p:sp>
      <p:sp>
        <p:nvSpPr>
          <p:cNvPr id="136195" name="Rectangle 3"/>
          <p:cNvSpPr>
            <a:spLocks noGrp="1" noChangeArrowheads="1"/>
          </p:cNvSpPr>
          <p:nvPr>
            <p:ph type="body" idx="1"/>
          </p:nvPr>
        </p:nvSpPr>
        <p:spPr>
          <a:xfrm>
            <a:off x="1905000" y="1600200"/>
            <a:ext cx="8077200" cy="4495800"/>
          </a:xfrm>
          <a:noFill/>
          <a:ln/>
        </p:spPr>
        <p:txBody>
          <a:bodyPr/>
          <a:lstStyle/>
          <a:p>
            <a:r>
              <a:rPr lang="en-US" altLang="en-US" dirty="0"/>
              <a:t>Family of functions for replacing process’s program with the one inside the </a:t>
            </a:r>
            <a:r>
              <a:rPr lang="en-US" altLang="en-US" sz="2800" dirty="0">
                <a:latin typeface="Courier New" panose="02070309020205020404" pitchFamily="49" charset="0"/>
              </a:rPr>
              <a:t>exec()</a:t>
            </a:r>
            <a:r>
              <a:rPr lang="en-US" altLang="en-US" sz="2800" dirty="0"/>
              <a:t> </a:t>
            </a:r>
            <a:r>
              <a:rPr lang="en-US" altLang="en-US" dirty="0"/>
              <a:t>call.</a:t>
            </a:r>
            <a:br>
              <a:rPr lang="en-US" altLang="en-US" dirty="0"/>
            </a:br>
            <a:r>
              <a:rPr lang="en-US" altLang="en-US" dirty="0"/>
              <a:t>e.g.</a:t>
            </a:r>
          </a:p>
          <a:p>
            <a:pPr lvl="1">
              <a:buFontTx/>
              <a:buNone/>
            </a:pPr>
            <a:r>
              <a:rPr lang="en-US" altLang="en-US" sz="2400" b="1" dirty="0">
                <a:latin typeface="Courier New" panose="02070309020205020404" pitchFamily="49" charset="0"/>
              </a:rPr>
              <a:t>#include &lt;</a:t>
            </a:r>
            <a:r>
              <a:rPr lang="en-US" altLang="en-US" sz="2400" b="1" dirty="0" err="1">
                <a:latin typeface="Courier New" panose="02070309020205020404" pitchFamily="49" charset="0"/>
              </a:rPr>
              <a:t>unistd.h</a:t>
            </a:r>
            <a:r>
              <a:rPr lang="en-US" altLang="en-US" sz="2400" b="1" dirty="0">
                <a:latin typeface="Courier New" panose="02070309020205020404" pitchFamily="49" charset="0"/>
              </a:rPr>
              <a:t>&gt;</a:t>
            </a:r>
          </a:p>
          <a:p>
            <a:pPr lvl="1">
              <a:buFontTx/>
              <a:buNone/>
            </a:pPr>
            <a:r>
              <a:rPr lang="en-US" altLang="en-US" sz="2400" b="1" dirty="0" err="1">
                <a:latin typeface="Courier New" panose="02070309020205020404" pitchFamily="49" charset="0"/>
              </a:rPr>
              <a:t>int</a:t>
            </a:r>
            <a:r>
              <a:rPr lang="en-US" altLang="en-US" sz="2400" b="1" dirty="0">
                <a:latin typeface="Courier New" panose="02070309020205020404" pitchFamily="49" charset="0"/>
              </a:rPr>
              <a:t> </a:t>
            </a:r>
            <a:r>
              <a:rPr lang="en-US" altLang="en-US" sz="2400" b="1" dirty="0" err="1">
                <a:latin typeface="Courier New" panose="02070309020205020404" pitchFamily="49" charset="0"/>
              </a:rPr>
              <a:t>execlp</a:t>
            </a:r>
            <a:r>
              <a:rPr lang="en-US" altLang="en-US" sz="2400" b="1" dirty="0">
                <a:latin typeface="Courier New" panose="02070309020205020404" pitchFamily="49" charset="0"/>
              </a:rPr>
              <a:t>(char *file, char *arg0, </a:t>
            </a:r>
            <a:br>
              <a:rPr lang="en-US" altLang="en-US" sz="2400" b="1" dirty="0">
                <a:latin typeface="Courier New" panose="02070309020205020404" pitchFamily="49" charset="0"/>
              </a:rPr>
            </a:br>
            <a:r>
              <a:rPr lang="en-US" altLang="en-US" sz="2400" b="1" dirty="0">
                <a:latin typeface="Courier New" panose="02070309020205020404" pitchFamily="49" charset="0"/>
              </a:rPr>
              <a:t>		char *arg1, ..., (char *)0);</a:t>
            </a:r>
            <a:br>
              <a:rPr lang="en-US" altLang="en-US" sz="2400" b="1" dirty="0">
                <a:latin typeface="Courier New" panose="02070309020205020404" pitchFamily="49" charset="0"/>
              </a:rPr>
            </a:br>
            <a:endParaRPr lang="en-US" altLang="en-US" sz="2400" b="1" dirty="0">
              <a:latin typeface="Courier New" panose="02070309020205020404" pitchFamily="49" charset="0"/>
            </a:endParaRPr>
          </a:p>
          <a:p>
            <a:pPr lvl="1">
              <a:buFontTx/>
              <a:buNone/>
            </a:pPr>
            <a:r>
              <a:rPr lang="en-US" altLang="en-US" sz="2400" b="1" dirty="0" err="1">
                <a:latin typeface="Courier New" panose="02070309020205020404" pitchFamily="49" charset="0"/>
              </a:rPr>
              <a:t>execlp</a:t>
            </a:r>
            <a:r>
              <a:rPr lang="en-US" altLang="en-US" sz="2400" b="1" dirty="0">
                <a:latin typeface="Courier New" panose="02070309020205020404" pitchFamily="49" charset="0"/>
              </a:rPr>
              <a:t>(“sort”, “sort”, “-n”, </a:t>
            </a:r>
            <a:br>
              <a:rPr lang="en-US" altLang="en-US" sz="2400" b="1" dirty="0">
                <a:latin typeface="Courier New" panose="02070309020205020404" pitchFamily="49" charset="0"/>
              </a:rPr>
            </a:br>
            <a:r>
              <a:rPr lang="en-US" altLang="en-US" sz="2400" b="1" dirty="0">
                <a:latin typeface="Courier New" panose="02070309020205020404" pitchFamily="49" charset="0"/>
              </a:rPr>
              <a:t>			   “</a:t>
            </a:r>
            <a:r>
              <a:rPr lang="en-US" altLang="en-US" sz="2400" b="1" dirty="0" err="1">
                <a:latin typeface="Courier New" panose="02070309020205020404" pitchFamily="49" charset="0"/>
              </a:rPr>
              <a:t>foobar</a:t>
            </a:r>
            <a:r>
              <a:rPr lang="en-US" altLang="en-US" sz="2400" b="1" dirty="0">
                <a:latin typeface="Courier New" panose="02070309020205020404" pitchFamily="49" charset="0"/>
              </a:rPr>
              <a:t>”, (char *)0);</a:t>
            </a:r>
          </a:p>
        </p:txBody>
      </p:sp>
      <p:sp>
        <p:nvSpPr>
          <p:cNvPr id="136196" name="Text Box 4"/>
          <p:cNvSpPr txBox="1">
            <a:spLocks noChangeArrowheads="1"/>
          </p:cNvSpPr>
          <p:nvPr/>
        </p:nvSpPr>
        <p:spPr bwMode="auto">
          <a:xfrm>
            <a:off x="6111477" y="6017263"/>
            <a:ext cx="3201198" cy="4591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ctr"/>
            <a:r>
              <a:rPr lang="en-US" altLang="en-US" sz="2400">
                <a:latin typeface="Times New Roman" panose="02020603050405020304" pitchFamily="18" charset="0"/>
              </a:rPr>
              <a:t>Same as "sort -n foobar"</a:t>
            </a:r>
            <a:endParaRPr lang="en-US" altLang="en-US" sz="2400">
              <a:latin typeface="Courier New" panose="02070309020205020404" pitchFamily="49" charset="0"/>
            </a:endParaRPr>
          </a:p>
        </p:txBody>
      </p:sp>
      <p:sp>
        <p:nvSpPr>
          <p:cNvPr id="136197" name="Line 5"/>
          <p:cNvSpPr>
            <a:spLocks noChangeShapeType="1"/>
          </p:cNvSpPr>
          <p:nvPr/>
        </p:nvSpPr>
        <p:spPr bwMode="auto">
          <a:xfrm flipH="1" flipV="1">
            <a:off x="6629400" y="5562600"/>
            <a:ext cx="2286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noFill/>
          <a:ln/>
        </p:spPr>
        <p:txBody>
          <a:bodyPr/>
          <a:lstStyle/>
          <a:p>
            <a:r>
              <a:rPr lang="en-US" altLang="en-US" dirty="0" err="1" smtClean="0"/>
              <a:t>menu.c</a:t>
            </a:r>
            <a:endParaRPr lang="en-US" altLang="en-US" dirty="0"/>
          </a:p>
        </p:txBody>
      </p:sp>
      <p:sp>
        <p:nvSpPr>
          <p:cNvPr id="137219" name="Rectangle 3"/>
          <p:cNvSpPr>
            <a:spLocks noGrp="1" noChangeArrowheads="1"/>
          </p:cNvSpPr>
          <p:nvPr>
            <p:ph type="body" idx="1"/>
          </p:nvPr>
        </p:nvSpPr>
        <p:spPr>
          <a:xfrm>
            <a:off x="2209800" y="1828800"/>
            <a:ext cx="7772400" cy="4495800"/>
          </a:xfrm>
          <a:noFill/>
          <a:ln/>
        </p:spPr>
        <p:txBody>
          <a:bodyPr/>
          <a:lstStyle/>
          <a:p>
            <a:pPr>
              <a:buFont typeface="Monotype Sorts" charset="2"/>
              <a:buNone/>
            </a:pPr>
            <a:r>
              <a:rPr lang="en-US" altLang="en-US" sz="2400">
                <a:latin typeface="Courier New" panose="02070309020205020404" pitchFamily="49" charset="0"/>
              </a:rPr>
              <a:t>	</a:t>
            </a:r>
            <a:r>
              <a:rPr lang="en-US" altLang="en-US" sz="2400" b="1">
                <a:latin typeface="Courier New" panose="02070309020205020404" pitchFamily="49" charset="0"/>
              </a:rPr>
              <a:t>#include &lt;stdio.h&gt;</a:t>
            </a:r>
            <a:br>
              <a:rPr lang="en-US" altLang="en-US" sz="2400" b="1">
                <a:latin typeface="Courier New" panose="02070309020205020404" pitchFamily="49" charset="0"/>
              </a:rPr>
            </a:br>
            <a:r>
              <a:rPr lang="en-US" altLang="en-US" sz="2400" b="1">
                <a:latin typeface="Courier New" panose="02070309020205020404" pitchFamily="49" charset="0"/>
              </a:rPr>
              <a:t>#include &lt;unistd.h&gt;</a:t>
            </a:r>
            <a:br>
              <a:rPr lang="en-US" altLang="en-US" sz="2400" b="1">
                <a:latin typeface="Courier New" panose="02070309020205020404" pitchFamily="49" charset="0"/>
              </a:rPr>
            </a:br>
            <a:r>
              <a:rPr lang="en-US" altLang="en-US" sz="2400" b="1">
                <a:latin typeface="Courier New" panose="02070309020205020404" pitchFamily="49" charset="0"/>
              </a:rPr>
              <a:t/>
            </a:r>
            <a:br>
              <a:rPr lang="en-US" altLang="en-US" sz="2400" b="1">
                <a:latin typeface="Courier New" panose="02070309020205020404" pitchFamily="49" charset="0"/>
              </a:rPr>
            </a:br>
            <a:r>
              <a:rPr lang="en-US" altLang="en-US" sz="2400" b="1">
                <a:latin typeface="Courier New" panose="02070309020205020404" pitchFamily="49" charset="0"/>
              </a:rPr>
              <a:t>void main()</a:t>
            </a:r>
            <a:br>
              <a:rPr lang="en-US" altLang="en-US" sz="2400" b="1">
                <a:latin typeface="Courier New" panose="02070309020205020404" pitchFamily="49" charset="0"/>
              </a:rPr>
            </a:br>
            <a:r>
              <a:rPr lang="en-US" altLang="en-US" sz="2400" b="1">
                <a:latin typeface="Courier New" panose="02070309020205020404" pitchFamily="49" charset="0"/>
              </a:rPr>
              <a:t>{ char *cmd[] = {“who”, “ls”, “date”};</a:t>
            </a:r>
            <a:br>
              <a:rPr lang="en-US" altLang="en-US" sz="2400" b="1">
                <a:latin typeface="Courier New" panose="02070309020205020404" pitchFamily="49" charset="0"/>
              </a:rPr>
            </a:br>
            <a:r>
              <a:rPr lang="en-US" altLang="en-US" sz="2400" b="1">
                <a:latin typeface="Courier New" panose="02070309020205020404" pitchFamily="49" charset="0"/>
              </a:rPr>
              <a:t>  int i;</a:t>
            </a:r>
            <a:br>
              <a:rPr lang="en-US" altLang="en-US" sz="2400" b="1">
                <a:latin typeface="Courier New" panose="02070309020205020404" pitchFamily="49" charset="0"/>
              </a:rPr>
            </a:br>
            <a:r>
              <a:rPr lang="en-US" altLang="en-US" sz="2400" b="1">
                <a:latin typeface="Courier New" panose="02070309020205020404" pitchFamily="49" charset="0"/>
              </a:rPr>
              <a:t>  printf(“0=who 1=ls 2=date : “);</a:t>
            </a:r>
            <a:br>
              <a:rPr lang="en-US" altLang="en-US" sz="2400" b="1">
                <a:latin typeface="Courier New" panose="02070309020205020404" pitchFamily="49" charset="0"/>
              </a:rPr>
            </a:br>
            <a:r>
              <a:rPr lang="en-US" altLang="en-US" sz="2400" b="1">
                <a:latin typeface="Courier New" panose="02070309020205020404" pitchFamily="49" charset="0"/>
              </a:rPr>
              <a:t>  scanf(“%d”, &amp;i);</a:t>
            </a:r>
            <a:br>
              <a:rPr lang="en-US" altLang="en-US" sz="2400" b="1">
                <a:latin typeface="Courier New" panose="02070309020205020404" pitchFamily="49" charset="0"/>
              </a:rPr>
            </a:br>
            <a:r>
              <a:rPr lang="en-US" altLang="en-US" sz="2400" b="1">
                <a:latin typeface="Courier New" panose="02070309020205020404" pitchFamily="49" charset="0"/>
              </a:rPr>
              <a:t/>
            </a:r>
            <a:br>
              <a:rPr lang="en-US" altLang="en-US" sz="2400" b="1">
                <a:latin typeface="Courier New" panose="02070309020205020404" pitchFamily="49" charset="0"/>
              </a:rPr>
            </a:br>
            <a:r>
              <a:rPr lang="en-US" altLang="en-US" sz="2400" b="1">
                <a:latin typeface="Courier New" panose="02070309020205020404" pitchFamily="49" charset="0"/>
              </a:rPr>
              <a:t>  </a:t>
            </a:r>
            <a:r>
              <a:rPr lang="en-US" altLang="en-US" sz="2400" b="1">
                <a:solidFill>
                  <a:schemeClr val="tx2"/>
                </a:solidFill>
                <a:latin typeface="Courier New" panose="02070309020205020404" pitchFamily="49" charset="0"/>
              </a:rPr>
              <a:t>execlp</a:t>
            </a:r>
            <a:r>
              <a:rPr lang="en-US" altLang="en-US" sz="2400" b="1">
                <a:latin typeface="Courier New" panose="02070309020205020404" pitchFamily="49" charset="0"/>
              </a:rPr>
              <a:t>( cmd[i], cmd[i], (char *)0 );</a:t>
            </a:r>
            <a:br>
              <a:rPr lang="en-US" altLang="en-US" sz="2400" b="1">
                <a:latin typeface="Courier New" panose="02070309020205020404" pitchFamily="49" charset="0"/>
              </a:rPr>
            </a:br>
            <a:r>
              <a:rPr lang="en-US" altLang="en-US" sz="2400" b="1">
                <a:latin typeface="Courier New" panose="02070309020205020404" pitchFamily="49" charset="0"/>
              </a:rPr>
              <a:t>  printf( “execlp failed\n” );</a:t>
            </a:r>
            <a:br>
              <a:rPr lang="en-US" altLang="en-US" sz="2400" b="1">
                <a:latin typeface="Courier New" panose="02070309020205020404" pitchFamily="49" charset="0"/>
              </a:rPr>
            </a:br>
            <a:r>
              <a:rPr lang="en-US" altLang="en-US" sz="2400" b="1">
                <a:latin typeface="Courier New" panose="02070309020205020404" pitchFamily="49" charset="0"/>
              </a:rPr>
              <a: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590800" y="0"/>
            <a:ext cx="7772400" cy="1143000"/>
          </a:xfrm>
        </p:spPr>
        <p:txBody>
          <a:bodyPr/>
          <a:lstStyle/>
          <a:p>
            <a:r>
              <a:rPr lang="en-US" altLang="en-US" sz="4000"/>
              <a:t>exec(..) Family</a:t>
            </a:r>
          </a:p>
        </p:txBody>
      </p:sp>
      <p:sp>
        <p:nvSpPr>
          <p:cNvPr id="164867" name="Rectangle 3"/>
          <p:cNvSpPr>
            <a:spLocks noGrp="1" noChangeArrowheads="1"/>
          </p:cNvSpPr>
          <p:nvPr>
            <p:ph type="body" idx="1"/>
          </p:nvPr>
        </p:nvSpPr>
        <p:spPr>
          <a:xfrm>
            <a:off x="1676400" y="1752600"/>
            <a:ext cx="8763000" cy="5791200"/>
          </a:xfrm>
        </p:spPr>
        <p:txBody>
          <a:bodyPr/>
          <a:lstStyle/>
          <a:p>
            <a:r>
              <a:rPr lang="en-US" altLang="en-US" sz="3600" dirty="0"/>
              <a:t>There are 6 versions of the exec function, and they all do about the same thing: they replace the current program with the text of the new program. Main difference is how parameters are passed.</a:t>
            </a:r>
            <a:br>
              <a:rPr lang="en-US" altLang="en-US" sz="3600" dirty="0"/>
            </a:br>
            <a:endParaRPr lang="en-US" altLang="en-US"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Exec variations</a:t>
            </a:r>
            <a:endParaRPr lang="en-US" dirty="0"/>
          </a:p>
        </p:txBody>
      </p:sp>
      <p:sp>
        <p:nvSpPr>
          <p:cNvPr id="5" name="Content Placeholder 4"/>
          <p:cNvSpPr>
            <a:spLocks noGrp="1"/>
          </p:cNvSpPr>
          <p:nvPr>
            <p:ph idx="1"/>
          </p:nvPr>
        </p:nvSpPr>
        <p:spPr>
          <a:xfrm>
            <a:off x="83127" y="2052918"/>
            <a:ext cx="11970328" cy="4195481"/>
          </a:xfrm>
        </p:spPr>
        <p:txBody>
          <a:bodyPr>
            <a:normAutofit lnSpcReduction="10000"/>
          </a:bodyPr>
          <a:lstStyle/>
          <a:p>
            <a:pPr marL="0" indent="0">
              <a:buNone/>
            </a:pPr>
            <a:r>
              <a:rPr lang="en-US" altLang="en-US" dirty="0"/>
              <a:t>There are 6 versions of the exec function, and they all do about the same thing: they replace the current program with the text of the new program. Main difference is how parameters are passed.</a:t>
            </a:r>
            <a:endParaRPr lang="en-US" altLang="en-US" b="1" dirty="0" smtClean="0">
              <a:latin typeface="Courier New" panose="02070309020205020404" pitchFamily="49" charset="0"/>
            </a:endParaRPr>
          </a:p>
          <a:p>
            <a:endParaRPr lang="en-US" altLang="en-US" sz="2000" b="1" dirty="0" smtClean="0">
              <a:latin typeface="Courier New" panose="02070309020205020404" pitchFamily="49" charset="0"/>
            </a:endParaRPr>
          </a:p>
          <a:p>
            <a:r>
              <a:rPr lang="en-US" altLang="en-US" sz="2000" b="1" dirty="0" err="1" smtClean="0">
                <a:latin typeface="Courier New" panose="02070309020205020404" pitchFamily="49" charset="0"/>
              </a:rPr>
              <a:t>int</a:t>
            </a:r>
            <a:r>
              <a:rPr lang="en-US" altLang="en-US" sz="2000" b="1" dirty="0" smtClean="0">
                <a:latin typeface="Courier New" panose="02070309020205020404" pitchFamily="49" charset="0"/>
              </a:rPr>
              <a:t> </a:t>
            </a:r>
            <a:r>
              <a:rPr lang="en-US" altLang="en-US" sz="2000" b="1" dirty="0" err="1">
                <a:latin typeface="Courier New" panose="02070309020205020404" pitchFamily="49" charset="0"/>
              </a:rPr>
              <a:t>execl</a:t>
            </a:r>
            <a:r>
              <a:rPr lang="en-US" altLang="en-US" sz="2000" b="1" dirty="0">
                <a:latin typeface="Courier New" panose="02070309020205020404" pitchFamily="49" charset="0"/>
              </a:rPr>
              <a:t>(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char *path,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char *</a:t>
            </a:r>
            <a:r>
              <a:rPr lang="en-US" altLang="en-US" sz="2000" b="1" dirty="0" err="1">
                <a:latin typeface="Courier New" panose="02070309020205020404" pitchFamily="49" charset="0"/>
              </a:rPr>
              <a:t>arg</a:t>
            </a:r>
            <a:r>
              <a:rPr lang="en-US" altLang="en-US" sz="2000" b="1" dirty="0">
                <a:latin typeface="Courier New" panose="02070309020205020404" pitchFamily="49" charset="0"/>
              </a:rPr>
              <a:t>, ... );</a:t>
            </a:r>
          </a:p>
          <a:p>
            <a:r>
              <a:rPr lang="en-US" altLang="en-US" sz="2000" b="1" dirty="0" err="1">
                <a:latin typeface="Courier New" panose="02070309020205020404" pitchFamily="49" charset="0"/>
              </a:rPr>
              <a:t>int</a:t>
            </a:r>
            <a:r>
              <a:rPr lang="en-US" altLang="en-US" sz="2000" b="1" dirty="0">
                <a:latin typeface="Courier New" panose="02070309020205020404" pitchFamily="49" charset="0"/>
              </a:rPr>
              <a:t> </a:t>
            </a:r>
            <a:r>
              <a:rPr lang="en-US" altLang="en-US" sz="2000" b="1" dirty="0" err="1">
                <a:latin typeface="Courier New" panose="02070309020205020404" pitchFamily="49" charset="0"/>
              </a:rPr>
              <a:t>execlp</a:t>
            </a:r>
            <a:r>
              <a:rPr lang="en-US" altLang="en-US" sz="2000" b="1" dirty="0">
                <a:latin typeface="Courier New" panose="02070309020205020404" pitchFamily="49" charset="0"/>
              </a:rPr>
              <a:t>(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char *file,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char *</a:t>
            </a:r>
            <a:r>
              <a:rPr lang="en-US" altLang="en-US" sz="2000" b="1" dirty="0" err="1">
                <a:latin typeface="Courier New" panose="02070309020205020404" pitchFamily="49" charset="0"/>
              </a:rPr>
              <a:t>arg</a:t>
            </a:r>
            <a:r>
              <a:rPr lang="en-US" altLang="en-US" sz="2000" b="1" dirty="0">
                <a:latin typeface="Courier New" panose="02070309020205020404" pitchFamily="49" charset="0"/>
              </a:rPr>
              <a:t>, ... );</a:t>
            </a:r>
          </a:p>
          <a:p>
            <a:r>
              <a:rPr lang="en-US" altLang="en-US" sz="2000" b="1" dirty="0" err="1">
                <a:latin typeface="Courier New" panose="02070309020205020404" pitchFamily="49" charset="0"/>
              </a:rPr>
              <a:t>int</a:t>
            </a:r>
            <a:r>
              <a:rPr lang="en-US" altLang="en-US" sz="2000" b="1" dirty="0">
                <a:latin typeface="Courier New" panose="02070309020205020404" pitchFamily="49" charset="0"/>
              </a:rPr>
              <a:t> </a:t>
            </a:r>
            <a:r>
              <a:rPr lang="en-US" altLang="en-US" sz="2000" b="1" dirty="0" err="1">
                <a:latin typeface="Courier New" panose="02070309020205020404" pitchFamily="49" charset="0"/>
              </a:rPr>
              <a:t>execle</a:t>
            </a:r>
            <a:r>
              <a:rPr lang="en-US" altLang="en-US" sz="2000" b="1" dirty="0">
                <a:latin typeface="Courier New" panose="02070309020205020404" pitchFamily="49" charset="0"/>
              </a:rPr>
              <a:t>(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char *path,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char *</a:t>
            </a:r>
            <a:r>
              <a:rPr lang="en-US" altLang="en-US" sz="2000" b="1" dirty="0" err="1">
                <a:latin typeface="Courier New" panose="02070309020205020404" pitchFamily="49" charset="0"/>
              </a:rPr>
              <a:t>arg</a:t>
            </a:r>
            <a:r>
              <a:rPr lang="en-US" altLang="en-US" sz="2000" b="1" dirty="0">
                <a:latin typeface="Courier New" panose="02070309020205020404" pitchFamily="49" charset="0"/>
              </a:rPr>
              <a:t> , ..., char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a:t>
            </a:r>
            <a:r>
              <a:rPr lang="en-US" altLang="en-US" sz="2000" b="1" dirty="0" err="1">
                <a:latin typeface="Courier New" panose="02070309020205020404" pitchFamily="49" charset="0"/>
              </a:rPr>
              <a:t>envp</a:t>
            </a:r>
            <a:r>
              <a:rPr lang="en-US" altLang="en-US" sz="2000" b="1" dirty="0">
                <a:latin typeface="Courier New" panose="02070309020205020404" pitchFamily="49" charset="0"/>
              </a:rPr>
              <a:t>[] );</a:t>
            </a:r>
          </a:p>
          <a:p>
            <a:r>
              <a:rPr lang="en-US" altLang="en-US" sz="2000" b="1" dirty="0" err="1">
                <a:latin typeface="Courier New" panose="02070309020205020404" pitchFamily="49" charset="0"/>
              </a:rPr>
              <a:t>int</a:t>
            </a:r>
            <a:r>
              <a:rPr lang="en-US" altLang="en-US" sz="2000" b="1" dirty="0">
                <a:latin typeface="Courier New" panose="02070309020205020404" pitchFamily="49" charset="0"/>
              </a:rPr>
              <a:t> </a:t>
            </a:r>
            <a:r>
              <a:rPr lang="en-US" altLang="en-US" sz="2000" b="1" dirty="0" err="1">
                <a:latin typeface="Courier New" panose="02070309020205020404" pitchFamily="49" charset="0"/>
              </a:rPr>
              <a:t>execv</a:t>
            </a:r>
            <a:r>
              <a:rPr lang="en-US" altLang="en-US" sz="2000" b="1" dirty="0">
                <a:latin typeface="Courier New" panose="02070309020205020404" pitchFamily="49" charset="0"/>
              </a:rPr>
              <a:t>(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char *path, char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a:t>
            </a:r>
            <a:r>
              <a:rPr lang="en-US" altLang="en-US" sz="2000" b="1" dirty="0" err="1">
                <a:latin typeface="Courier New" panose="02070309020205020404" pitchFamily="49" charset="0"/>
              </a:rPr>
              <a:t>argv</a:t>
            </a:r>
            <a:r>
              <a:rPr lang="en-US" altLang="en-US" sz="2000" b="1" dirty="0">
                <a:latin typeface="Courier New" panose="02070309020205020404" pitchFamily="49" charset="0"/>
              </a:rPr>
              <a:t>[] );</a:t>
            </a:r>
          </a:p>
          <a:p>
            <a:r>
              <a:rPr lang="en-US" altLang="en-US" sz="2000" b="1" dirty="0" err="1">
                <a:latin typeface="Courier New" panose="02070309020205020404" pitchFamily="49" charset="0"/>
              </a:rPr>
              <a:t>int</a:t>
            </a:r>
            <a:r>
              <a:rPr lang="en-US" altLang="en-US" sz="2000" b="1" dirty="0">
                <a:latin typeface="Courier New" panose="02070309020205020404" pitchFamily="49" charset="0"/>
              </a:rPr>
              <a:t> </a:t>
            </a:r>
            <a:r>
              <a:rPr lang="en-US" altLang="en-US" sz="2000" b="1" dirty="0" err="1">
                <a:latin typeface="Courier New" panose="02070309020205020404" pitchFamily="49" charset="0"/>
              </a:rPr>
              <a:t>execvp</a:t>
            </a:r>
            <a:r>
              <a:rPr lang="en-US" altLang="en-US" sz="2000" b="1" dirty="0">
                <a:latin typeface="Courier New" panose="02070309020205020404" pitchFamily="49" charset="0"/>
              </a:rPr>
              <a:t>(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char *file, char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a:t>
            </a:r>
            <a:r>
              <a:rPr lang="en-US" altLang="en-US" sz="2000" b="1" dirty="0" err="1">
                <a:latin typeface="Courier New" panose="02070309020205020404" pitchFamily="49" charset="0"/>
              </a:rPr>
              <a:t>argv</a:t>
            </a:r>
            <a:r>
              <a:rPr lang="en-US" altLang="en-US" sz="2000" b="1" dirty="0">
                <a:latin typeface="Courier New" panose="02070309020205020404" pitchFamily="49" charset="0"/>
              </a:rPr>
              <a:t>[] );</a:t>
            </a:r>
          </a:p>
          <a:p>
            <a:r>
              <a:rPr lang="en-US" altLang="en-US" sz="2000" b="1" dirty="0" err="1">
                <a:latin typeface="Courier New" panose="02070309020205020404" pitchFamily="49" charset="0"/>
              </a:rPr>
              <a:t>int</a:t>
            </a:r>
            <a:r>
              <a:rPr lang="en-US" altLang="en-US" sz="2000" b="1" dirty="0">
                <a:latin typeface="Courier New" panose="02070309020205020404" pitchFamily="49" charset="0"/>
              </a:rPr>
              <a:t> </a:t>
            </a:r>
            <a:r>
              <a:rPr lang="en-US" altLang="en-US" sz="2000" b="1" dirty="0" err="1">
                <a:latin typeface="Courier New" panose="02070309020205020404" pitchFamily="49" charset="0"/>
              </a:rPr>
              <a:t>execve</a:t>
            </a:r>
            <a:r>
              <a:rPr lang="en-US" altLang="en-US" sz="2000" b="1" dirty="0">
                <a:latin typeface="Courier New" panose="02070309020205020404" pitchFamily="49" charset="0"/>
              </a:rPr>
              <a:t>(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char *filename, char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a:t>
            </a:r>
            <a:r>
              <a:rPr lang="en-US" altLang="en-US" sz="2000" b="1" dirty="0" err="1">
                <a:latin typeface="Courier New" panose="02070309020205020404" pitchFamily="49" charset="0"/>
              </a:rPr>
              <a:t>argv</a:t>
            </a:r>
            <a:r>
              <a:rPr lang="en-US" altLang="en-US" sz="2000" b="1" dirty="0">
                <a:latin typeface="Courier New" panose="02070309020205020404" pitchFamily="49" charset="0"/>
              </a:rPr>
              <a:t> [], char *</a:t>
            </a:r>
            <a:r>
              <a:rPr lang="en-US" altLang="en-US" sz="2000" b="1" dirty="0" err="1">
                <a:latin typeface="Courier New" panose="02070309020205020404" pitchFamily="49" charset="0"/>
              </a:rPr>
              <a:t>const</a:t>
            </a:r>
            <a:r>
              <a:rPr lang="en-US" altLang="en-US" sz="2000" b="1" dirty="0">
                <a:latin typeface="Courier New" panose="02070309020205020404" pitchFamily="49" charset="0"/>
              </a:rPr>
              <a:t> </a:t>
            </a:r>
            <a:r>
              <a:rPr lang="en-US" altLang="en-US" sz="2000" b="1" dirty="0" err="1">
                <a:latin typeface="Courier New" panose="02070309020205020404" pitchFamily="49" charset="0"/>
              </a:rPr>
              <a:t>envp</a:t>
            </a:r>
            <a:r>
              <a:rPr lang="en-US" altLang="en-US" sz="2000" b="1" dirty="0" smtClean="0">
                <a:latin typeface="Courier New" panose="02070309020205020404" pitchFamily="49" charset="0"/>
              </a:rPr>
              <a:t>[]);  </a:t>
            </a:r>
            <a:endParaRPr lang="en-US" altLang="en-US" sz="2000" b="1" dirty="0">
              <a:latin typeface="Courier New" panose="02070309020205020404" pitchFamily="49" charset="0"/>
            </a:endParaRP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590800" y="0"/>
            <a:ext cx="7772400" cy="990600"/>
          </a:xfrm>
        </p:spPr>
        <p:txBody>
          <a:bodyPr/>
          <a:lstStyle/>
          <a:p>
            <a:r>
              <a:rPr lang="en-US" altLang="en-US" sz="4400"/>
              <a:t>fork() and execv()</a:t>
            </a:r>
          </a:p>
        </p:txBody>
      </p:sp>
      <p:sp>
        <p:nvSpPr>
          <p:cNvPr id="168963" name="Rectangle 3"/>
          <p:cNvSpPr>
            <a:spLocks noGrp="1" noChangeArrowheads="1"/>
          </p:cNvSpPr>
          <p:nvPr>
            <p:ph type="body" idx="1"/>
          </p:nvPr>
        </p:nvSpPr>
        <p:spPr>
          <a:xfrm>
            <a:off x="2590800" y="990600"/>
            <a:ext cx="7772400" cy="1219200"/>
          </a:xfrm>
        </p:spPr>
        <p:txBody>
          <a:bodyPr/>
          <a:lstStyle/>
          <a:p>
            <a:pPr>
              <a:lnSpc>
                <a:spcPct val="90000"/>
              </a:lnSpc>
            </a:pPr>
            <a:r>
              <a:rPr lang="en-US" altLang="en-US" sz="2400" b="1">
                <a:latin typeface="Courier New" panose="02070309020205020404" pitchFamily="49" charset="0"/>
              </a:rPr>
              <a:t>execv(new_program, argv[ ]) </a:t>
            </a:r>
          </a:p>
        </p:txBody>
      </p:sp>
      <p:sp>
        <p:nvSpPr>
          <p:cNvPr id="168965" name="AutoShape 5"/>
          <p:cNvSpPr>
            <a:spLocks noChangeArrowheads="1"/>
          </p:cNvSpPr>
          <p:nvPr/>
        </p:nvSpPr>
        <p:spPr bwMode="auto">
          <a:xfrm>
            <a:off x="4572000" y="4648200"/>
            <a:ext cx="1371600" cy="1219200"/>
          </a:xfrm>
          <a:prstGeom prst="flowChartAlternateProcess">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a:solidFill>
                  <a:schemeClr val="bg1"/>
                </a:solidFill>
                <a:latin typeface="Times New Roman" panose="02020603050405020304" pitchFamily="18" charset="0"/>
              </a:rPr>
              <a:t>New</a:t>
            </a:r>
            <a:br>
              <a:rPr lang="en-US" altLang="en-US" sz="2400">
                <a:solidFill>
                  <a:schemeClr val="bg1"/>
                </a:solidFill>
                <a:latin typeface="Times New Roman" panose="02020603050405020304" pitchFamily="18" charset="0"/>
              </a:rPr>
            </a:br>
            <a:r>
              <a:rPr lang="en-US" altLang="en-US" sz="2400">
                <a:solidFill>
                  <a:schemeClr val="bg1"/>
                </a:solidFill>
                <a:latin typeface="Times New Roman" panose="02020603050405020304" pitchFamily="18" charset="0"/>
              </a:rPr>
              <a:t>Copy of</a:t>
            </a:r>
            <a:br>
              <a:rPr lang="en-US" altLang="en-US" sz="2400">
                <a:solidFill>
                  <a:schemeClr val="bg1"/>
                </a:solidFill>
                <a:latin typeface="Times New Roman" panose="02020603050405020304" pitchFamily="18" charset="0"/>
              </a:rPr>
            </a:br>
            <a:r>
              <a:rPr lang="en-US" altLang="en-US" sz="2400">
                <a:solidFill>
                  <a:schemeClr val="bg1"/>
                </a:solidFill>
                <a:latin typeface="Times New Roman" panose="02020603050405020304" pitchFamily="18" charset="0"/>
              </a:rPr>
              <a:t>Parent</a:t>
            </a:r>
          </a:p>
        </p:txBody>
      </p:sp>
      <p:sp>
        <p:nvSpPr>
          <p:cNvPr id="168966" name="AutoShape 6"/>
          <p:cNvSpPr>
            <a:spLocks noChangeArrowheads="1"/>
          </p:cNvSpPr>
          <p:nvPr/>
        </p:nvSpPr>
        <p:spPr bwMode="auto">
          <a:xfrm>
            <a:off x="2971800" y="1828800"/>
            <a:ext cx="1447800" cy="5334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000">
                <a:solidFill>
                  <a:schemeClr val="bg1"/>
                </a:solidFill>
                <a:latin typeface="Times New Roman" panose="02020603050405020304" pitchFamily="18" charset="0"/>
              </a:rPr>
              <a:t>Initial process</a:t>
            </a:r>
          </a:p>
        </p:txBody>
      </p:sp>
      <p:sp>
        <p:nvSpPr>
          <p:cNvPr id="168967" name="AutoShape 7"/>
          <p:cNvSpPr>
            <a:spLocks noChangeArrowheads="1"/>
          </p:cNvSpPr>
          <p:nvPr/>
        </p:nvSpPr>
        <p:spPr bwMode="auto">
          <a:xfrm>
            <a:off x="2971800" y="2743200"/>
            <a:ext cx="1371600" cy="6096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a:solidFill>
                  <a:schemeClr val="bg1"/>
                </a:solidFill>
                <a:latin typeface="Times New Roman" panose="02020603050405020304" pitchFamily="18" charset="0"/>
              </a:rPr>
              <a:t>Fork</a:t>
            </a:r>
          </a:p>
        </p:txBody>
      </p:sp>
      <p:sp>
        <p:nvSpPr>
          <p:cNvPr id="168968" name="AutoShape 8"/>
          <p:cNvSpPr>
            <a:spLocks noChangeArrowheads="1"/>
          </p:cNvSpPr>
          <p:nvPr/>
        </p:nvSpPr>
        <p:spPr bwMode="auto">
          <a:xfrm>
            <a:off x="2514600" y="4572000"/>
            <a:ext cx="1371600" cy="1219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a:solidFill>
                  <a:schemeClr val="bg1"/>
                </a:solidFill>
                <a:latin typeface="Times New Roman" panose="02020603050405020304" pitchFamily="18" charset="0"/>
              </a:rPr>
              <a:t>Original</a:t>
            </a:r>
            <a:br>
              <a:rPr lang="en-US" altLang="en-US" sz="2400">
                <a:solidFill>
                  <a:schemeClr val="bg1"/>
                </a:solidFill>
                <a:latin typeface="Times New Roman" panose="02020603050405020304" pitchFamily="18" charset="0"/>
              </a:rPr>
            </a:br>
            <a:r>
              <a:rPr lang="en-US" altLang="en-US" sz="2400">
                <a:solidFill>
                  <a:schemeClr val="bg1"/>
                </a:solidFill>
                <a:latin typeface="Times New Roman" panose="02020603050405020304" pitchFamily="18" charset="0"/>
              </a:rPr>
              <a:t>process</a:t>
            </a:r>
            <a:br>
              <a:rPr lang="en-US" altLang="en-US" sz="2400">
                <a:solidFill>
                  <a:schemeClr val="bg1"/>
                </a:solidFill>
                <a:latin typeface="Times New Roman" panose="02020603050405020304" pitchFamily="18" charset="0"/>
              </a:rPr>
            </a:br>
            <a:r>
              <a:rPr lang="en-US" altLang="en-US" sz="2400">
                <a:solidFill>
                  <a:schemeClr val="bg1"/>
                </a:solidFill>
                <a:latin typeface="Times New Roman" panose="02020603050405020304" pitchFamily="18" charset="0"/>
              </a:rPr>
              <a:t>Continues</a:t>
            </a:r>
          </a:p>
        </p:txBody>
      </p:sp>
      <p:sp>
        <p:nvSpPr>
          <p:cNvPr id="168969" name="Line 9"/>
          <p:cNvSpPr>
            <a:spLocks noChangeShapeType="1"/>
          </p:cNvSpPr>
          <p:nvPr/>
        </p:nvSpPr>
        <p:spPr bwMode="auto">
          <a:xfrm>
            <a:off x="3657600" y="2362200"/>
            <a:ext cx="1588"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168970" name="AutoShape 10"/>
          <p:cNvCxnSpPr>
            <a:cxnSpLocks noChangeShapeType="1"/>
            <a:stCxn id="168967" idx="2"/>
            <a:endCxn id="168968" idx="0"/>
          </p:cNvCxnSpPr>
          <p:nvPr/>
        </p:nvCxnSpPr>
        <p:spPr bwMode="auto">
          <a:xfrm rot="5400000">
            <a:off x="2819400" y="3733800"/>
            <a:ext cx="1219200" cy="457200"/>
          </a:xfrm>
          <a:prstGeom prst="bentConnector3">
            <a:avLst>
              <a:gd name="adj1" fmla="val 50000"/>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971" name="AutoShape 11"/>
          <p:cNvCxnSpPr>
            <a:cxnSpLocks noChangeShapeType="1"/>
            <a:stCxn id="168967" idx="2"/>
            <a:endCxn id="168965" idx="0"/>
          </p:cNvCxnSpPr>
          <p:nvPr/>
        </p:nvCxnSpPr>
        <p:spPr bwMode="auto">
          <a:xfrm rot="16200000" flipH="1">
            <a:off x="3810000" y="3200400"/>
            <a:ext cx="1295400" cy="1600200"/>
          </a:xfrm>
          <a:prstGeom prst="bentConnector3">
            <a:avLst>
              <a:gd name="adj1" fmla="val 50000"/>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8972" name="Text Box 12"/>
          <p:cNvSpPr txBox="1">
            <a:spLocks noChangeArrowheads="1"/>
          </p:cNvSpPr>
          <p:nvPr/>
        </p:nvSpPr>
        <p:spPr bwMode="auto">
          <a:xfrm>
            <a:off x="1752600" y="3505201"/>
            <a:ext cx="167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latin typeface="Times New Roman" panose="02020603050405020304" pitchFamily="18" charset="0"/>
              </a:rPr>
              <a:t>Returns a new PID</a:t>
            </a:r>
          </a:p>
        </p:txBody>
      </p:sp>
      <p:sp>
        <p:nvSpPr>
          <p:cNvPr id="168973" name="AutoShape 13"/>
          <p:cNvSpPr>
            <a:spLocks noChangeArrowheads="1"/>
          </p:cNvSpPr>
          <p:nvPr/>
        </p:nvSpPr>
        <p:spPr bwMode="auto">
          <a:xfrm>
            <a:off x="6400800" y="4648200"/>
            <a:ext cx="1905000" cy="1219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a:solidFill>
                  <a:schemeClr val="bg1"/>
                </a:solidFill>
                <a:latin typeface="Times New Roman" panose="02020603050405020304" pitchFamily="18" charset="0"/>
              </a:rPr>
              <a:t>new_Program</a:t>
            </a:r>
            <a:br>
              <a:rPr lang="en-US" altLang="en-US" sz="2400">
                <a:solidFill>
                  <a:schemeClr val="bg1"/>
                </a:solidFill>
                <a:latin typeface="Times New Roman" panose="02020603050405020304" pitchFamily="18" charset="0"/>
              </a:rPr>
            </a:br>
            <a:r>
              <a:rPr lang="en-US" altLang="en-US" sz="2400">
                <a:solidFill>
                  <a:schemeClr val="bg1"/>
                </a:solidFill>
                <a:latin typeface="Times New Roman" panose="02020603050405020304" pitchFamily="18" charset="0"/>
              </a:rPr>
              <a:t>(replacement)</a:t>
            </a:r>
          </a:p>
        </p:txBody>
      </p:sp>
      <p:sp>
        <p:nvSpPr>
          <p:cNvPr id="168974" name="Text Box 14"/>
          <p:cNvSpPr txBox="1">
            <a:spLocks noChangeArrowheads="1"/>
          </p:cNvSpPr>
          <p:nvPr/>
        </p:nvSpPr>
        <p:spPr bwMode="auto">
          <a:xfrm>
            <a:off x="5257800" y="6096001"/>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latin typeface="Courier New" panose="02070309020205020404" pitchFamily="49" charset="0"/>
              </a:rPr>
              <a:t>execv(new_program</a:t>
            </a:r>
            <a:r>
              <a:rPr lang="en-US" altLang="en-US" b="1">
                <a:latin typeface="Times New Roman" panose="02020603050405020304" pitchFamily="18" charset="0"/>
              </a:rPr>
              <a:t>)</a:t>
            </a:r>
          </a:p>
        </p:txBody>
      </p:sp>
      <p:sp>
        <p:nvSpPr>
          <p:cNvPr id="168975" name="Line 15"/>
          <p:cNvSpPr>
            <a:spLocks noChangeShapeType="1"/>
          </p:cNvSpPr>
          <p:nvPr/>
        </p:nvSpPr>
        <p:spPr bwMode="auto">
          <a:xfrm>
            <a:off x="5943600" y="5257800"/>
            <a:ext cx="381000" cy="15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8976" name="Text Box 16"/>
          <p:cNvSpPr txBox="1">
            <a:spLocks noChangeArrowheads="1"/>
          </p:cNvSpPr>
          <p:nvPr/>
        </p:nvSpPr>
        <p:spPr bwMode="auto">
          <a:xfrm>
            <a:off x="4038600" y="33528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latin typeface="Courier New" panose="02070309020205020404" pitchFamily="49" charset="0"/>
              </a:rPr>
              <a:t>fork() returns pid=0 and runs as a cloned parent until execv is called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noFill/>
          <a:ln/>
        </p:spPr>
        <p:txBody>
          <a:bodyPr/>
          <a:lstStyle/>
          <a:p>
            <a:r>
              <a:rPr lang="en-US" altLang="en-US"/>
              <a:t>A More Precise Definition</a:t>
            </a:r>
          </a:p>
        </p:txBody>
      </p:sp>
      <p:sp>
        <p:nvSpPr>
          <p:cNvPr id="122883" name="Rectangle 3"/>
          <p:cNvSpPr>
            <a:spLocks noGrp="1" noChangeArrowheads="1"/>
          </p:cNvSpPr>
          <p:nvPr>
            <p:ph type="body" idx="1"/>
          </p:nvPr>
        </p:nvSpPr>
        <p:spPr>
          <a:xfrm>
            <a:off x="1214203" y="1289154"/>
            <a:ext cx="9453797" cy="3816246"/>
          </a:xfrm>
          <a:noFill/>
          <a:ln/>
        </p:spPr>
        <p:txBody>
          <a:bodyPr>
            <a:noAutofit/>
          </a:bodyPr>
          <a:lstStyle/>
          <a:p>
            <a:pPr>
              <a:lnSpc>
                <a:spcPct val="80000"/>
              </a:lnSpc>
            </a:pPr>
            <a:r>
              <a:rPr lang="en-US" altLang="en-US" dirty="0"/>
              <a:t>A process is the </a:t>
            </a:r>
            <a:r>
              <a:rPr lang="en-US" altLang="en-US" i="1" dirty="0">
                <a:solidFill>
                  <a:schemeClr val="tx2"/>
                </a:solidFill>
              </a:rPr>
              <a:t>context</a:t>
            </a:r>
            <a:r>
              <a:rPr lang="en-US" altLang="en-US" dirty="0"/>
              <a:t> (the information/data) maintained for an executing program.</a:t>
            </a:r>
          </a:p>
          <a:p>
            <a:pPr>
              <a:lnSpc>
                <a:spcPct val="80000"/>
              </a:lnSpc>
            </a:pPr>
            <a:endParaRPr lang="en-US" altLang="en-US" dirty="0"/>
          </a:p>
          <a:p>
            <a:pPr>
              <a:lnSpc>
                <a:spcPct val="80000"/>
              </a:lnSpc>
            </a:pPr>
            <a:r>
              <a:rPr lang="en-US" altLang="en-US" dirty="0"/>
              <a:t>Intuitively, a process is the abstraction of a physical processor.</a:t>
            </a:r>
            <a:br>
              <a:rPr lang="en-US" altLang="en-US" dirty="0"/>
            </a:br>
            <a:endParaRPr lang="en-US" altLang="en-US" dirty="0"/>
          </a:p>
          <a:p>
            <a:pPr lvl="1">
              <a:lnSpc>
                <a:spcPct val="80000"/>
              </a:lnSpc>
            </a:pPr>
            <a:r>
              <a:rPr lang="en-US" altLang="en-US" dirty="0"/>
              <a:t>Exists because it is difficult for the OS to otherwise coordinate many concurrent activities, such as incoming network data, multiple users, etc.</a:t>
            </a:r>
          </a:p>
          <a:p>
            <a:pPr lvl="1">
              <a:lnSpc>
                <a:spcPct val="80000"/>
              </a:lnSpc>
            </a:pPr>
            <a:endParaRPr lang="en-US" altLang="en-US" dirty="0"/>
          </a:p>
          <a:p>
            <a:pPr>
              <a:lnSpc>
                <a:spcPct val="80000"/>
              </a:lnSpc>
            </a:pPr>
            <a:r>
              <a:rPr lang="en-US" altLang="en-US" dirty="0"/>
              <a:t>IMPORTANT: A process is sequential</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noFill/>
          <a:ln/>
        </p:spPr>
        <p:txBody>
          <a:bodyPr/>
          <a:lstStyle/>
          <a:p>
            <a:r>
              <a:rPr lang="en-US" altLang="en-US" sz="4400" dirty="0" smtClean="0">
                <a:latin typeface="Courier New" panose="02070309020205020404" pitchFamily="49" charset="0"/>
              </a:rPr>
              <a:t>wait</a:t>
            </a:r>
            <a:r>
              <a:rPr lang="en-US" altLang="en-US" sz="4400" dirty="0">
                <a:latin typeface="Courier New" panose="02070309020205020404" pitchFamily="49" charset="0"/>
              </a:rPr>
              <a:t>()</a:t>
            </a:r>
          </a:p>
        </p:txBody>
      </p:sp>
      <p:sp>
        <p:nvSpPr>
          <p:cNvPr id="139267" name="Rectangle 3"/>
          <p:cNvSpPr>
            <a:spLocks noGrp="1" noChangeArrowheads="1"/>
          </p:cNvSpPr>
          <p:nvPr>
            <p:ph type="body" idx="1"/>
          </p:nvPr>
        </p:nvSpPr>
        <p:spPr>
          <a:xfrm>
            <a:off x="2057400" y="1447800"/>
            <a:ext cx="8382000" cy="4495800"/>
          </a:xfrm>
          <a:noFill/>
          <a:ln/>
        </p:spPr>
        <p:txBody>
          <a:bodyPr/>
          <a:lstStyle/>
          <a:p>
            <a:r>
              <a:rPr lang="en-US" altLang="en-US" sz="2400" b="1">
                <a:latin typeface="Courier New" panose="02070309020205020404" pitchFamily="49" charset="0"/>
              </a:rPr>
              <a:t>#include &lt;sys/types.h&gt;</a:t>
            </a:r>
            <a:br>
              <a:rPr lang="en-US" altLang="en-US" sz="2400" b="1">
                <a:latin typeface="Courier New" panose="02070309020205020404" pitchFamily="49" charset="0"/>
              </a:rPr>
            </a:br>
            <a:r>
              <a:rPr lang="en-US" altLang="en-US" sz="2400" b="1">
                <a:latin typeface="Courier New" panose="02070309020205020404" pitchFamily="49" charset="0"/>
              </a:rPr>
              <a:t>#include &lt;sys/wait.h&gt;</a:t>
            </a:r>
            <a:br>
              <a:rPr lang="en-US" altLang="en-US" sz="2400" b="1">
                <a:latin typeface="Courier New" panose="02070309020205020404" pitchFamily="49" charset="0"/>
              </a:rPr>
            </a:br>
            <a:r>
              <a:rPr lang="en-US" altLang="en-US" sz="2400" b="1">
                <a:latin typeface="Courier New" panose="02070309020205020404" pitchFamily="49" charset="0"/>
              </a:rPr>
              <a:t>pid_t wait(int *statloc);</a:t>
            </a:r>
            <a:r>
              <a:rPr lang="en-US" altLang="en-US" sz="2400">
                <a:latin typeface="Courier New" panose="02070309020205020404" pitchFamily="49" charset="0"/>
              </a:rPr>
              <a:t/>
            </a:r>
            <a:br>
              <a:rPr lang="en-US" altLang="en-US" sz="2400">
                <a:latin typeface="Courier New" panose="02070309020205020404" pitchFamily="49" charset="0"/>
              </a:rPr>
            </a:br>
            <a:endParaRPr lang="en-US" altLang="en-US" sz="2800"/>
          </a:p>
          <a:p>
            <a:r>
              <a:rPr lang="en-US" altLang="en-US"/>
              <a:t>Suspends calling process until child has finished. Returns the process ID of the terminated child if ok, -1 on error.</a:t>
            </a:r>
            <a:br>
              <a:rPr lang="en-US" altLang="en-US"/>
            </a:br>
            <a:endParaRPr lang="en-US" altLang="en-US"/>
          </a:p>
          <a:p>
            <a:r>
              <a:rPr lang="en-US" altLang="en-US" sz="2400" b="1">
                <a:latin typeface="Courier New" panose="02070309020205020404" pitchFamily="49" charset="0"/>
              </a:rPr>
              <a:t>statloc</a:t>
            </a:r>
            <a:r>
              <a:rPr lang="en-US" altLang="en-US"/>
              <a:t> can be </a:t>
            </a:r>
            <a:r>
              <a:rPr lang="en-US" altLang="en-US" sz="2400">
                <a:latin typeface="Courier New" panose="02070309020205020404" pitchFamily="49" charset="0"/>
              </a:rPr>
              <a:t>(int *)0</a:t>
            </a:r>
            <a:r>
              <a:rPr lang="en-US" altLang="en-US"/>
              <a:t> or a variable which will be bound to status info. about the child.</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noFill/>
          <a:ln/>
        </p:spPr>
        <p:txBody>
          <a:bodyPr/>
          <a:lstStyle/>
          <a:p>
            <a:r>
              <a:rPr lang="en-US" altLang="en-US" sz="4400">
                <a:latin typeface="Courier New" panose="02070309020205020404" pitchFamily="49" charset="0"/>
              </a:rPr>
              <a:t>wait()</a:t>
            </a:r>
            <a:r>
              <a:rPr lang="en-US" altLang="en-US"/>
              <a:t> Actions</a:t>
            </a:r>
          </a:p>
        </p:txBody>
      </p:sp>
      <p:sp>
        <p:nvSpPr>
          <p:cNvPr id="140291" name="Rectangle 3"/>
          <p:cNvSpPr>
            <a:spLocks noGrp="1" noChangeArrowheads="1"/>
          </p:cNvSpPr>
          <p:nvPr>
            <p:ph type="body" idx="1"/>
          </p:nvPr>
        </p:nvSpPr>
        <p:spPr>
          <a:xfrm>
            <a:off x="2514600" y="1676400"/>
            <a:ext cx="7162800" cy="4648200"/>
          </a:xfrm>
          <a:noFill/>
          <a:ln/>
        </p:spPr>
        <p:txBody>
          <a:bodyPr/>
          <a:lstStyle/>
          <a:p>
            <a:r>
              <a:rPr lang="en-US" altLang="en-US"/>
              <a:t>A process that calls </a:t>
            </a:r>
            <a:r>
              <a:rPr lang="en-US" altLang="en-US" sz="2800">
                <a:latin typeface="Courier New" panose="02070309020205020404" pitchFamily="49" charset="0"/>
              </a:rPr>
              <a:t>wait()</a:t>
            </a:r>
            <a:r>
              <a:rPr lang="en-US" altLang="en-US"/>
              <a:t> can:</a:t>
            </a:r>
          </a:p>
          <a:p>
            <a:pPr lvl="1"/>
            <a:r>
              <a:rPr lang="en-US" altLang="en-US" i="1">
                <a:solidFill>
                  <a:schemeClr val="accent1"/>
                </a:solidFill>
                <a:effectLst/>
              </a:rPr>
              <a:t>suspend</a:t>
            </a:r>
            <a:r>
              <a:rPr lang="en-US" altLang="en-US"/>
              <a:t> (block) if all of its children are still running, or</a:t>
            </a:r>
            <a:br>
              <a:rPr lang="en-US" altLang="en-US"/>
            </a:br>
            <a:endParaRPr lang="en-US" altLang="en-US"/>
          </a:p>
          <a:p>
            <a:pPr lvl="1"/>
            <a:r>
              <a:rPr lang="en-US" altLang="en-US" i="1">
                <a:solidFill>
                  <a:schemeClr val="accent1"/>
                </a:solidFill>
              </a:rPr>
              <a:t>return</a:t>
            </a:r>
            <a:r>
              <a:rPr lang="en-US" altLang="en-US"/>
              <a:t> immediately with the </a:t>
            </a:r>
            <a:r>
              <a:rPr lang="en-US" altLang="en-US" i="1">
                <a:solidFill>
                  <a:schemeClr val="accent1"/>
                </a:solidFill>
              </a:rPr>
              <a:t>termination</a:t>
            </a:r>
            <a:r>
              <a:rPr lang="en-US" altLang="en-US"/>
              <a:t> status of </a:t>
            </a:r>
            <a:r>
              <a:rPr lang="en-US" altLang="en-US" b="1">
                <a:solidFill>
                  <a:schemeClr val="tx2"/>
                </a:solidFill>
              </a:rPr>
              <a:t>a</a:t>
            </a:r>
            <a:r>
              <a:rPr lang="en-US" altLang="en-US"/>
              <a:t> child, or</a:t>
            </a:r>
            <a:br>
              <a:rPr lang="en-US" altLang="en-US"/>
            </a:br>
            <a:endParaRPr lang="en-US" altLang="en-US"/>
          </a:p>
          <a:p>
            <a:pPr lvl="1"/>
            <a:r>
              <a:rPr lang="en-US" altLang="en-US" i="1">
                <a:solidFill>
                  <a:schemeClr val="accent1"/>
                </a:solidFill>
              </a:rPr>
              <a:t>return</a:t>
            </a:r>
            <a:r>
              <a:rPr lang="en-US" altLang="en-US"/>
              <a:t> immediately with an </a:t>
            </a:r>
            <a:r>
              <a:rPr lang="en-US" altLang="en-US" i="1">
                <a:solidFill>
                  <a:schemeClr val="accent1"/>
                </a:solidFill>
              </a:rPr>
              <a:t>error</a:t>
            </a:r>
            <a:r>
              <a:rPr lang="en-US" altLang="en-US"/>
              <a:t> if there are no child processes.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noFill/>
          <a:ln/>
        </p:spPr>
        <p:txBody>
          <a:bodyPr/>
          <a:lstStyle/>
          <a:p>
            <a:r>
              <a:rPr lang="en-US" altLang="en-US"/>
              <a:t>menushell.c</a:t>
            </a:r>
          </a:p>
        </p:txBody>
      </p:sp>
      <p:sp>
        <p:nvSpPr>
          <p:cNvPr id="141315" name="Rectangle 3"/>
          <p:cNvSpPr>
            <a:spLocks noGrp="1" noChangeArrowheads="1"/>
          </p:cNvSpPr>
          <p:nvPr>
            <p:ph type="body" idx="1"/>
          </p:nvPr>
        </p:nvSpPr>
        <p:spPr>
          <a:xfrm>
            <a:off x="2209800" y="1828800"/>
            <a:ext cx="8229600" cy="4495800"/>
          </a:xfrm>
          <a:noFill/>
          <a:ln/>
        </p:spPr>
        <p:txBody>
          <a:bodyPr/>
          <a:lstStyle/>
          <a:p>
            <a:pPr>
              <a:lnSpc>
                <a:spcPct val="80000"/>
              </a:lnSpc>
              <a:buFont typeface="Monotype Sorts" charset="2"/>
              <a:buNone/>
            </a:pPr>
            <a:r>
              <a:rPr lang="en-US" altLang="en-US" sz="2400" dirty="0">
                <a:latin typeface="Courier New" panose="02070309020205020404" pitchFamily="49" charset="0"/>
              </a:rPr>
              <a:t>	</a:t>
            </a:r>
            <a:r>
              <a:rPr lang="en-US" altLang="en-US" sz="2400" b="1" dirty="0">
                <a:latin typeface="Courier New" panose="02070309020205020404" pitchFamily="49" charset="0"/>
              </a:rPr>
              <a:t>#include &lt;</a:t>
            </a:r>
            <a:r>
              <a:rPr lang="en-US" altLang="en-US" sz="2400" b="1" dirty="0" err="1">
                <a:latin typeface="Courier New" panose="02070309020205020404" pitchFamily="49" charset="0"/>
              </a:rPr>
              <a:t>stdio.h</a:t>
            </a:r>
            <a:r>
              <a:rPr lang="en-US" altLang="en-US" sz="2400" b="1" dirty="0">
                <a:latin typeface="Courier New" panose="02070309020205020404" pitchFamily="49" charset="0"/>
              </a:rPr>
              <a:t>&gt;</a:t>
            </a:r>
            <a:br>
              <a:rPr lang="en-US" altLang="en-US" sz="2400" b="1" dirty="0">
                <a:latin typeface="Courier New" panose="02070309020205020404" pitchFamily="49" charset="0"/>
              </a:rPr>
            </a:br>
            <a:r>
              <a:rPr lang="en-US" altLang="en-US" sz="2400" b="1" dirty="0">
                <a:latin typeface="Courier New" panose="02070309020205020404" pitchFamily="49" charset="0"/>
              </a:rPr>
              <a:t>#include &lt;</a:t>
            </a:r>
            <a:r>
              <a:rPr lang="en-US" altLang="en-US" sz="2400" b="1" dirty="0" err="1">
                <a:latin typeface="Courier New" panose="02070309020205020404" pitchFamily="49" charset="0"/>
              </a:rPr>
              <a:t>unistd.h</a:t>
            </a:r>
            <a:r>
              <a:rPr lang="en-US" altLang="en-US" sz="2400" b="1" dirty="0">
                <a:latin typeface="Courier New" panose="02070309020205020404" pitchFamily="49" charset="0"/>
              </a:rPr>
              <a:t>&gt;</a:t>
            </a:r>
            <a:br>
              <a:rPr lang="en-US" altLang="en-US" sz="2400" b="1" dirty="0">
                <a:latin typeface="Courier New" panose="02070309020205020404" pitchFamily="49" charset="0"/>
              </a:rPr>
            </a:br>
            <a:r>
              <a:rPr lang="en-US" altLang="en-US" sz="2400" b="1" dirty="0">
                <a:latin typeface="Courier New" panose="02070309020205020404" pitchFamily="49" charset="0"/>
              </a:rPr>
              <a:t>#include &lt;sys/</a:t>
            </a:r>
            <a:r>
              <a:rPr lang="en-US" altLang="en-US" sz="2400" b="1" dirty="0" err="1">
                <a:latin typeface="Courier New" panose="02070309020205020404" pitchFamily="49" charset="0"/>
              </a:rPr>
              <a:t>types.h</a:t>
            </a:r>
            <a:r>
              <a:rPr lang="en-US" altLang="en-US" sz="2400" b="1" dirty="0">
                <a:latin typeface="Courier New" panose="02070309020205020404" pitchFamily="49" charset="0"/>
              </a:rPr>
              <a:t>&gt;</a:t>
            </a:r>
            <a:br>
              <a:rPr lang="en-US" altLang="en-US" sz="2400" b="1" dirty="0">
                <a:latin typeface="Courier New" panose="02070309020205020404" pitchFamily="49" charset="0"/>
              </a:rPr>
            </a:br>
            <a:r>
              <a:rPr lang="en-US" altLang="en-US" sz="2400" b="1" dirty="0">
                <a:latin typeface="Courier New" panose="02070309020205020404" pitchFamily="49" charset="0"/>
              </a:rPr>
              <a:t>#include &lt;sys/</a:t>
            </a:r>
            <a:r>
              <a:rPr lang="en-US" altLang="en-US" sz="2400" b="1" dirty="0" err="1">
                <a:latin typeface="Courier New" panose="02070309020205020404" pitchFamily="49" charset="0"/>
              </a:rPr>
              <a:t>wait.h</a:t>
            </a:r>
            <a:r>
              <a:rPr lang="en-US" altLang="en-US" sz="2400" b="1" dirty="0">
                <a:latin typeface="Courier New" panose="02070309020205020404" pitchFamily="49" charset="0"/>
              </a:rPr>
              <a:t>&gt;</a:t>
            </a:r>
            <a:br>
              <a:rPr lang="en-US" altLang="en-US" sz="2400" b="1" dirty="0">
                <a:latin typeface="Courier New" panose="02070309020205020404" pitchFamily="49" charset="0"/>
              </a:rPr>
            </a:br>
            <a:r>
              <a:rPr lang="en-US" altLang="en-US" sz="2400" b="1" dirty="0">
                <a:latin typeface="Courier New" panose="02070309020205020404" pitchFamily="49" charset="0"/>
              </a:rPr>
              <a:t/>
            </a:r>
            <a:br>
              <a:rPr lang="en-US" altLang="en-US" sz="2400" b="1" dirty="0">
                <a:latin typeface="Courier New" panose="02070309020205020404" pitchFamily="49" charset="0"/>
              </a:rPr>
            </a:br>
            <a:r>
              <a:rPr lang="en-US" altLang="en-US" sz="2400" b="1" dirty="0">
                <a:latin typeface="Courier New" panose="02070309020205020404" pitchFamily="49" charset="0"/>
              </a:rPr>
              <a:t>void main()</a:t>
            </a:r>
            <a:br>
              <a:rPr lang="en-US" altLang="en-US" sz="2400" b="1" dirty="0">
                <a:latin typeface="Courier New" panose="02070309020205020404" pitchFamily="49" charset="0"/>
              </a:rPr>
            </a:br>
            <a:r>
              <a:rPr lang="en-US" altLang="en-US" sz="2400" b="1" dirty="0">
                <a:latin typeface="Courier New" panose="02070309020205020404" pitchFamily="49" charset="0"/>
              </a:rPr>
              <a:t>{ </a:t>
            </a:r>
          </a:p>
          <a:p>
            <a:pPr>
              <a:lnSpc>
                <a:spcPct val="80000"/>
              </a:lnSpc>
              <a:buFont typeface="Monotype Sorts" charset="2"/>
              <a:buNone/>
            </a:pPr>
            <a:r>
              <a:rPr lang="en-US" altLang="en-US" sz="2400" b="1" dirty="0">
                <a:latin typeface="Courier New" panose="02070309020205020404" pitchFamily="49" charset="0"/>
              </a:rPr>
              <a:t>		char *</a:t>
            </a:r>
            <a:r>
              <a:rPr lang="en-US" altLang="en-US" sz="2400" b="1" dirty="0" err="1">
                <a:latin typeface="Courier New" panose="02070309020205020404" pitchFamily="49" charset="0"/>
              </a:rPr>
              <a:t>cmd</a:t>
            </a:r>
            <a:r>
              <a:rPr lang="en-US" altLang="en-US" sz="2400" b="1" dirty="0">
                <a:latin typeface="Courier New" panose="02070309020205020404" pitchFamily="49" charset="0"/>
              </a:rPr>
              <a:t>[] = {“who”, “ls”, “date”};</a:t>
            </a:r>
            <a:br>
              <a:rPr lang="en-US" altLang="en-US" sz="2400" b="1" dirty="0">
                <a:latin typeface="Courier New" panose="02070309020205020404" pitchFamily="49" charset="0"/>
              </a:rPr>
            </a:br>
            <a:r>
              <a:rPr lang="en-US" altLang="en-US" sz="2400" b="1" dirty="0">
                <a:latin typeface="Courier New" panose="02070309020205020404" pitchFamily="49" charset="0"/>
              </a:rPr>
              <a:t>  	</a:t>
            </a:r>
            <a:r>
              <a:rPr lang="en-US" altLang="en-US" sz="2400" b="1" dirty="0" err="1">
                <a:latin typeface="Courier New" panose="02070309020205020404" pitchFamily="49" charset="0"/>
              </a:rPr>
              <a:t>int</a:t>
            </a:r>
            <a:r>
              <a:rPr lang="en-US" altLang="en-US" sz="2400" b="1" dirty="0">
                <a:latin typeface="Courier New" panose="02070309020205020404" pitchFamily="49" charset="0"/>
              </a:rPr>
              <a:t> </a:t>
            </a:r>
            <a:r>
              <a:rPr lang="en-US" altLang="en-US" sz="2400" b="1" dirty="0" err="1">
                <a:latin typeface="Courier New" panose="02070309020205020404" pitchFamily="49" charset="0"/>
              </a:rPr>
              <a:t>i</a:t>
            </a:r>
            <a:r>
              <a:rPr lang="en-US" altLang="en-US" sz="2400" b="1" dirty="0">
                <a:latin typeface="Courier New" panose="02070309020205020404" pitchFamily="49" charset="0"/>
              </a:rPr>
              <a:t>;</a:t>
            </a:r>
            <a:br>
              <a:rPr lang="en-US" altLang="en-US" sz="2400" b="1" dirty="0">
                <a:latin typeface="Courier New" panose="02070309020205020404" pitchFamily="49" charset="0"/>
              </a:rPr>
            </a:br>
            <a:r>
              <a:rPr lang="en-US" altLang="en-US" sz="2400" b="1" dirty="0">
                <a:latin typeface="Courier New" panose="02070309020205020404" pitchFamily="49" charset="0"/>
              </a:rPr>
              <a:t>  	while( 1 ) </a:t>
            </a:r>
          </a:p>
          <a:p>
            <a:pPr>
              <a:lnSpc>
                <a:spcPct val="80000"/>
              </a:lnSpc>
              <a:buFont typeface="Monotype Sorts" charset="2"/>
              <a:buNone/>
            </a:pPr>
            <a:r>
              <a:rPr lang="en-US" altLang="en-US" sz="2400" b="1" dirty="0">
                <a:latin typeface="Courier New" panose="02070309020205020404" pitchFamily="49" charset="0"/>
              </a:rPr>
              <a:t>			{</a:t>
            </a:r>
            <a:br>
              <a:rPr lang="en-US" altLang="en-US" sz="2400" b="1" dirty="0">
                <a:latin typeface="Courier New" panose="02070309020205020404" pitchFamily="49" charset="0"/>
              </a:rPr>
            </a:br>
            <a:r>
              <a:rPr lang="en-US" altLang="en-US" sz="2400" b="1" dirty="0">
                <a:latin typeface="Courier New" panose="02070309020205020404" pitchFamily="49" charset="0"/>
              </a:rPr>
              <a:t>		</a:t>
            </a:r>
            <a:r>
              <a:rPr lang="en-US" altLang="en-US" sz="2400" b="1" dirty="0" err="1">
                <a:latin typeface="Courier New" panose="02070309020205020404" pitchFamily="49" charset="0"/>
              </a:rPr>
              <a:t>printf</a:t>
            </a:r>
            <a:r>
              <a:rPr lang="en-US" altLang="en-US" sz="2400" b="1" dirty="0">
                <a:latin typeface="Courier New" panose="02070309020205020404" pitchFamily="49" charset="0"/>
              </a:rPr>
              <a:t>( 0=who 1=ls 2=date : “ );</a:t>
            </a:r>
            <a:br>
              <a:rPr lang="en-US" altLang="en-US" sz="2400" b="1" dirty="0">
                <a:latin typeface="Courier New" panose="02070309020205020404" pitchFamily="49" charset="0"/>
              </a:rPr>
            </a:br>
            <a:r>
              <a:rPr lang="en-US" altLang="en-US" sz="2400" b="1" dirty="0">
                <a:latin typeface="Courier New" panose="02070309020205020404" pitchFamily="49" charset="0"/>
              </a:rPr>
              <a:t>   		</a:t>
            </a:r>
            <a:r>
              <a:rPr lang="en-US" altLang="en-US" sz="2400" b="1" dirty="0" err="1">
                <a:latin typeface="Courier New" panose="02070309020205020404" pitchFamily="49" charset="0"/>
              </a:rPr>
              <a:t>scanf</a:t>
            </a:r>
            <a:r>
              <a:rPr lang="en-US" altLang="en-US" sz="2400" b="1" dirty="0">
                <a:latin typeface="Courier New" panose="02070309020205020404" pitchFamily="49" charset="0"/>
              </a:rPr>
              <a:t>( “%d”, &amp;</a:t>
            </a:r>
            <a:r>
              <a:rPr lang="en-US" altLang="en-US" sz="2400" b="1" dirty="0" err="1">
                <a:latin typeface="Courier New" panose="02070309020205020404" pitchFamily="49" charset="0"/>
              </a:rPr>
              <a:t>i</a:t>
            </a:r>
            <a:r>
              <a:rPr lang="en-US" altLang="en-US" sz="2400" b="1" dirty="0">
                <a:latin typeface="Courier New" panose="02070309020205020404" pitchFamily="49" charset="0"/>
              </a:rPr>
              <a:t> );</a:t>
            </a:r>
            <a:br>
              <a:rPr lang="en-US" altLang="en-US" sz="2400" b="1" dirty="0">
                <a:latin typeface="Courier New" panose="02070309020205020404" pitchFamily="49" charset="0"/>
              </a:rPr>
            </a:br>
            <a:r>
              <a:rPr lang="en-US" altLang="en-US" sz="2400" b="1" dirty="0">
                <a:latin typeface="Courier New" panose="02070309020205020404" pitchFamily="49" charset="0"/>
              </a:rPr>
              <a:t>			:</a:t>
            </a:r>
          </a:p>
        </p:txBody>
      </p:sp>
      <p:sp>
        <p:nvSpPr>
          <p:cNvPr id="141316" name="Rectangle 4"/>
          <p:cNvSpPr>
            <a:spLocks noChangeArrowheads="1"/>
          </p:cNvSpPr>
          <p:nvPr/>
        </p:nvSpPr>
        <p:spPr bwMode="auto">
          <a:xfrm>
            <a:off x="9029700" y="6388100"/>
            <a:ext cx="1182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i="1">
                <a:solidFill>
                  <a:schemeClr val="tx2"/>
                </a:solidFill>
                <a:latin typeface="Times New Roman" panose="02020603050405020304" pitchFamily="18" charset="0"/>
              </a:rPr>
              <a:t>continued</a:t>
            </a:r>
            <a:endParaRPr lang="en-US" altLang="en-US" sz="2400" i="1">
              <a:solidFill>
                <a:schemeClr val="accent2"/>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1905000" y="1066800"/>
            <a:ext cx="9144000" cy="4495800"/>
          </a:xfrm>
          <a:noFill/>
          <a:ln/>
        </p:spPr>
        <p:txBody>
          <a:bodyPr>
            <a:normAutofit fontScale="92500" lnSpcReduction="20000"/>
          </a:bodyPr>
          <a:lstStyle/>
          <a:p>
            <a:pPr>
              <a:lnSpc>
                <a:spcPct val="80000"/>
              </a:lnSpc>
              <a:buFont typeface="Monotype Sorts" charset="2"/>
              <a:buNone/>
            </a:pPr>
            <a:r>
              <a:rPr lang="en-US" altLang="en-US">
                <a:latin typeface="Courier New" panose="02070309020205020404" pitchFamily="49" charset="0"/>
              </a:rPr>
              <a:t> 	   </a:t>
            </a:r>
          </a:p>
          <a:p>
            <a:pPr>
              <a:lnSpc>
                <a:spcPct val="80000"/>
              </a:lnSpc>
              <a:buFont typeface="Monotype Sorts" charset="2"/>
              <a:buNone/>
            </a:pPr>
            <a:r>
              <a:rPr lang="en-US" altLang="en-US" b="1">
                <a:latin typeface="Courier New" panose="02070309020205020404" pitchFamily="49" charset="0"/>
              </a:rPr>
              <a:t>	if(fork() == 0) </a:t>
            </a:r>
          </a:p>
          <a:p>
            <a:pPr>
              <a:lnSpc>
                <a:spcPct val="80000"/>
              </a:lnSpc>
              <a:buFont typeface="Monotype Sorts" charset="2"/>
              <a:buNone/>
            </a:pPr>
            <a:r>
              <a:rPr lang="en-US" altLang="en-US" b="1">
                <a:latin typeface="Courier New" panose="02070309020205020404" pitchFamily="49" charset="0"/>
              </a:rPr>
              <a:t>		{  /* child */</a:t>
            </a:r>
            <a:br>
              <a:rPr lang="en-US" altLang="en-US" b="1">
                <a:latin typeface="Courier New" panose="02070309020205020404" pitchFamily="49" charset="0"/>
              </a:rPr>
            </a:br>
            <a:r>
              <a:rPr lang="en-US" altLang="en-US" b="1">
                <a:latin typeface="Courier New" panose="02070309020205020404" pitchFamily="49" charset="0"/>
              </a:rPr>
              <a:t>	execlp( cmd[i], cmd[i], (char *)0 );</a:t>
            </a:r>
            <a:br>
              <a:rPr lang="en-US" altLang="en-US" b="1">
                <a:latin typeface="Courier New" panose="02070309020205020404" pitchFamily="49" charset="0"/>
              </a:rPr>
            </a:br>
            <a:r>
              <a:rPr lang="en-US" altLang="en-US" b="1">
                <a:latin typeface="Courier New" panose="02070309020205020404" pitchFamily="49" charset="0"/>
              </a:rPr>
              <a:t>	printf( “execlp failed\n” );</a:t>
            </a:r>
          </a:p>
          <a:p>
            <a:pPr>
              <a:lnSpc>
                <a:spcPct val="80000"/>
              </a:lnSpc>
              <a:buFont typeface="Monotype Sorts" charset="2"/>
              <a:buNone/>
            </a:pPr>
            <a:r>
              <a:rPr lang="en-US" altLang="en-US" b="1">
                <a:latin typeface="Courier New" panose="02070309020205020404" pitchFamily="49" charset="0"/>
              </a:rPr>
              <a:t>		exit(1);</a:t>
            </a:r>
          </a:p>
          <a:p>
            <a:pPr>
              <a:lnSpc>
                <a:spcPct val="80000"/>
              </a:lnSpc>
              <a:buFont typeface="Monotype Sorts" charset="2"/>
              <a:buNone/>
            </a:pPr>
            <a:r>
              <a:rPr lang="en-US" altLang="en-US" b="1">
                <a:latin typeface="Courier New" panose="02070309020205020404" pitchFamily="49" charset="0"/>
              </a:rPr>
              <a:t>		}</a:t>
            </a:r>
          </a:p>
          <a:p>
            <a:pPr>
              <a:lnSpc>
                <a:spcPct val="80000"/>
              </a:lnSpc>
              <a:buFont typeface="Monotype Sorts" charset="2"/>
              <a:buNone/>
            </a:pPr>
            <a:r>
              <a:rPr lang="en-US" altLang="en-US" b="1">
                <a:latin typeface="Courier New" panose="02070309020205020404" pitchFamily="49" charset="0"/>
              </a:rPr>
              <a:t>	else </a:t>
            </a:r>
          </a:p>
          <a:p>
            <a:pPr>
              <a:lnSpc>
                <a:spcPct val="80000"/>
              </a:lnSpc>
              <a:buFont typeface="Monotype Sorts" charset="2"/>
              <a:buNone/>
            </a:pPr>
            <a:r>
              <a:rPr lang="en-US" altLang="en-US" b="1">
                <a:latin typeface="Courier New" panose="02070309020205020404" pitchFamily="49" charset="0"/>
              </a:rPr>
              <a:t>		{  /* parent */</a:t>
            </a:r>
            <a:br>
              <a:rPr lang="en-US" altLang="en-US" b="1">
                <a:latin typeface="Courier New" panose="02070309020205020404" pitchFamily="49" charset="0"/>
              </a:rPr>
            </a:br>
            <a:r>
              <a:rPr lang="en-US" altLang="en-US" b="1">
                <a:latin typeface="Courier New" panose="02070309020205020404" pitchFamily="49" charset="0"/>
              </a:rPr>
              <a:t>  	</a:t>
            </a:r>
            <a:r>
              <a:rPr lang="en-US" altLang="en-US" b="1">
                <a:solidFill>
                  <a:schemeClr val="tx2"/>
                </a:solidFill>
                <a:latin typeface="Courier New" panose="02070309020205020404" pitchFamily="49" charset="0"/>
              </a:rPr>
              <a:t>wait</a:t>
            </a:r>
            <a:r>
              <a:rPr lang="en-US" altLang="en-US" b="1">
                <a:latin typeface="Courier New" panose="02070309020205020404" pitchFamily="49" charset="0"/>
              </a:rPr>
              <a:t>( (int *)0 );</a:t>
            </a:r>
            <a:br>
              <a:rPr lang="en-US" altLang="en-US" b="1">
                <a:latin typeface="Courier New" panose="02070309020205020404" pitchFamily="49" charset="0"/>
              </a:rPr>
            </a:br>
            <a:r>
              <a:rPr lang="en-US" altLang="en-US" b="1">
                <a:latin typeface="Courier New" panose="02070309020205020404" pitchFamily="49" charset="0"/>
              </a:rPr>
              <a:t>  	printf( “child finished\n” );</a:t>
            </a:r>
            <a:br>
              <a:rPr lang="en-US" altLang="en-US" b="1">
                <a:latin typeface="Courier New" panose="02070309020205020404" pitchFamily="49" charset="0"/>
              </a:rPr>
            </a:br>
            <a:r>
              <a:rPr lang="en-US" altLang="en-US" b="1">
                <a:latin typeface="Courier New" panose="02070309020205020404" pitchFamily="49" charset="0"/>
              </a:rPr>
              <a:t>    }</a:t>
            </a:r>
            <a:br>
              <a:rPr lang="en-US" altLang="en-US" b="1">
                <a:latin typeface="Courier New" panose="02070309020205020404" pitchFamily="49" charset="0"/>
              </a:rPr>
            </a:br>
            <a:r>
              <a:rPr lang="en-US" altLang="en-US" b="1">
                <a:latin typeface="Courier New" panose="02070309020205020404" pitchFamily="49" charset="0"/>
              </a:rPr>
              <a:t>  } /* while */</a:t>
            </a:r>
            <a:br>
              <a:rPr lang="en-US" altLang="en-US" b="1">
                <a:latin typeface="Courier New" panose="02070309020205020404" pitchFamily="49" charset="0"/>
              </a:rPr>
            </a:br>
            <a:r>
              <a:rPr lang="en-US" altLang="en-US" b="1">
                <a:latin typeface="Courier New" panose="02070309020205020404" pitchFamily="49" charset="0"/>
              </a:rPr>
              <a:t>} /* main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noFill/>
          <a:ln/>
        </p:spPr>
        <p:txBody>
          <a:bodyPr/>
          <a:lstStyle/>
          <a:p>
            <a:r>
              <a:rPr lang="en-US" altLang="en-US"/>
              <a:t>Execution</a:t>
            </a:r>
          </a:p>
        </p:txBody>
      </p:sp>
      <p:sp>
        <p:nvSpPr>
          <p:cNvPr id="143363" name="Rectangle 3"/>
          <p:cNvSpPr>
            <a:spLocks noChangeArrowheads="1"/>
          </p:cNvSpPr>
          <p:nvPr/>
        </p:nvSpPr>
        <p:spPr bwMode="auto">
          <a:xfrm>
            <a:off x="3033713" y="1936750"/>
            <a:ext cx="184185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Courier New" panose="02070309020205020404" pitchFamily="49" charset="0"/>
              </a:rPr>
              <a:t>menushell</a:t>
            </a:r>
          </a:p>
        </p:txBody>
      </p:sp>
      <p:sp>
        <p:nvSpPr>
          <p:cNvPr id="143364" name="Rectangle 4"/>
          <p:cNvSpPr>
            <a:spLocks noChangeArrowheads="1"/>
          </p:cNvSpPr>
          <p:nvPr/>
        </p:nvSpPr>
        <p:spPr bwMode="auto">
          <a:xfrm>
            <a:off x="4419600" y="3810000"/>
            <a:ext cx="1657506"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a:latin typeface="Courier New" panose="02070309020205020404" pitchFamily="49" charset="0"/>
              </a:rPr>
              <a:t>execlp()</a:t>
            </a:r>
          </a:p>
        </p:txBody>
      </p:sp>
      <p:sp>
        <p:nvSpPr>
          <p:cNvPr id="143365" name="Freeform 5"/>
          <p:cNvSpPr>
            <a:spLocks/>
          </p:cNvSpPr>
          <p:nvPr/>
        </p:nvSpPr>
        <p:spPr bwMode="auto">
          <a:xfrm>
            <a:off x="6096000" y="3810000"/>
            <a:ext cx="2439988" cy="439738"/>
          </a:xfrm>
          <a:custGeom>
            <a:avLst/>
            <a:gdLst>
              <a:gd name="T0" fmla="*/ 11 w 1537"/>
              <a:gd name="T1" fmla="*/ 216 h 277"/>
              <a:gd name="T2" fmla="*/ 54 w 1537"/>
              <a:gd name="T3" fmla="*/ 180 h 277"/>
              <a:gd name="T4" fmla="*/ 142 w 1537"/>
              <a:gd name="T5" fmla="*/ 120 h 277"/>
              <a:gd name="T6" fmla="*/ 240 w 1537"/>
              <a:gd name="T7" fmla="*/ 48 h 277"/>
              <a:gd name="T8" fmla="*/ 316 w 1537"/>
              <a:gd name="T9" fmla="*/ 12 h 277"/>
              <a:gd name="T10" fmla="*/ 359 w 1537"/>
              <a:gd name="T11" fmla="*/ 0 h 277"/>
              <a:gd name="T12" fmla="*/ 349 w 1537"/>
              <a:gd name="T13" fmla="*/ 60 h 277"/>
              <a:gd name="T14" fmla="*/ 349 w 1537"/>
              <a:gd name="T15" fmla="*/ 132 h 277"/>
              <a:gd name="T16" fmla="*/ 338 w 1537"/>
              <a:gd name="T17" fmla="*/ 204 h 277"/>
              <a:gd name="T18" fmla="*/ 370 w 1537"/>
              <a:gd name="T19" fmla="*/ 216 h 277"/>
              <a:gd name="T20" fmla="*/ 447 w 1537"/>
              <a:gd name="T21" fmla="*/ 156 h 277"/>
              <a:gd name="T22" fmla="*/ 545 w 1537"/>
              <a:gd name="T23" fmla="*/ 84 h 277"/>
              <a:gd name="T24" fmla="*/ 621 w 1537"/>
              <a:gd name="T25" fmla="*/ 36 h 277"/>
              <a:gd name="T26" fmla="*/ 665 w 1537"/>
              <a:gd name="T27" fmla="*/ 12 h 277"/>
              <a:gd name="T28" fmla="*/ 665 w 1537"/>
              <a:gd name="T29" fmla="*/ 84 h 277"/>
              <a:gd name="T30" fmla="*/ 632 w 1537"/>
              <a:gd name="T31" fmla="*/ 168 h 277"/>
              <a:gd name="T32" fmla="*/ 621 w 1537"/>
              <a:gd name="T33" fmla="*/ 228 h 277"/>
              <a:gd name="T34" fmla="*/ 643 w 1537"/>
              <a:gd name="T35" fmla="*/ 240 h 277"/>
              <a:gd name="T36" fmla="*/ 697 w 1537"/>
              <a:gd name="T37" fmla="*/ 204 h 277"/>
              <a:gd name="T38" fmla="*/ 828 w 1537"/>
              <a:gd name="T39" fmla="*/ 132 h 277"/>
              <a:gd name="T40" fmla="*/ 915 w 1537"/>
              <a:gd name="T41" fmla="*/ 84 h 277"/>
              <a:gd name="T42" fmla="*/ 915 w 1537"/>
              <a:gd name="T43" fmla="*/ 156 h 277"/>
              <a:gd name="T44" fmla="*/ 915 w 1537"/>
              <a:gd name="T45" fmla="*/ 216 h 277"/>
              <a:gd name="T46" fmla="*/ 915 w 1537"/>
              <a:gd name="T47" fmla="*/ 276 h 277"/>
              <a:gd name="T48" fmla="*/ 980 w 1537"/>
              <a:gd name="T49" fmla="*/ 228 h 277"/>
              <a:gd name="T50" fmla="*/ 1046 w 1537"/>
              <a:gd name="T51" fmla="*/ 192 h 277"/>
              <a:gd name="T52" fmla="*/ 1133 w 1537"/>
              <a:gd name="T53" fmla="*/ 132 h 277"/>
              <a:gd name="T54" fmla="*/ 1177 w 1537"/>
              <a:gd name="T55" fmla="*/ 96 h 277"/>
              <a:gd name="T56" fmla="*/ 1231 w 1537"/>
              <a:gd name="T57" fmla="*/ 72 h 277"/>
              <a:gd name="T58" fmla="*/ 1253 w 1537"/>
              <a:gd name="T59" fmla="*/ 120 h 277"/>
              <a:gd name="T60" fmla="*/ 1296 w 1537"/>
              <a:gd name="T61" fmla="*/ 156 h 277"/>
              <a:gd name="T62" fmla="*/ 1340 w 1537"/>
              <a:gd name="T63" fmla="*/ 168 h 277"/>
              <a:gd name="T64" fmla="*/ 1383 w 1537"/>
              <a:gd name="T65" fmla="*/ 180 h 277"/>
              <a:gd name="T66" fmla="*/ 1449 w 1537"/>
              <a:gd name="T67" fmla="*/ 180 h 277"/>
              <a:gd name="T68" fmla="*/ 1492 w 1537"/>
              <a:gd name="T69" fmla="*/ 168 h 277"/>
              <a:gd name="T70" fmla="*/ 1536 w 1537"/>
              <a:gd name="T71" fmla="*/ 1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7" h="277">
                <a:moveTo>
                  <a:pt x="0" y="240"/>
                </a:moveTo>
                <a:lnTo>
                  <a:pt x="11" y="216"/>
                </a:lnTo>
                <a:lnTo>
                  <a:pt x="33" y="204"/>
                </a:lnTo>
                <a:lnTo>
                  <a:pt x="54" y="180"/>
                </a:lnTo>
                <a:lnTo>
                  <a:pt x="98" y="144"/>
                </a:lnTo>
                <a:lnTo>
                  <a:pt x="142" y="120"/>
                </a:lnTo>
                <a:lnTo>
                  <a:pt x="196" y="84"/>
                </a:lnTo>
                <a:lnTo>
                  <a:pt x="240" y="48"/>
                </a:lnTo>
                <a:lnTo>
                  <a:pt x="283" y="36"/>
                </a:lnTo>
                <a:lnTo>
                  <a:pt x="316" y="12"/>
                </a:lnTo>
                <a:lnTo>
                  <a:pt x="338" y="12"/>
                </a:lnTo>
                <a:lnTo>
                  <a:pt x="359" y="0"/>
                </a:lnTo>
                <a:lnTo>
                  <a:pt x="359" y="36"/>
                </a:lnTo>
                <a:lnTo>
                  <a:pt x="349" y="60"/>
                </a:lnTo>
                <a:lnTo>
                  <a:pt x="349" y="108"/>
                </a:lnTo>
                <a:lnTo>
                  <a:pt x="349" y="132"/>
                </a:lnTo>
                <a:lnTo>
                  <a:pt x="338" y="168"/>
                </a:lnTo>
                <a:lnTo>
                  <a:pt x="338" y="204"/>
                </a:lnTo>
                <a:lnTo>
                  <a:pt x="338" y="228"/>
                </a:lnTo>
                <a:lnTo>
                  <a:pt x="370" y="216"/>
                </a:lnTo>
                <a:lnTo>
                  <a:pt x="403" y="180"/>
                </a:lnTo>
                <a:lnTo>
                  <a:pt x="447" y="156"/>
                </a:lnTo>
                <a:lnTo>
                  <a:pt x="490" y="120"/>
                </a:lnTo>
                <a:lnTo>
                  <a:pt x="545" y="84"/>
                </a:lnTo>
                <a:lnTo>
                  <a:pt x="588" y="60"/>
                </a:lnTo>
                <a:lnTo>
                  <a:pt x="621" y="36"/>
                </a:lnTo>
                <a:lnTo>
                  <a:pt x="643" y="24"/>
                </a:lnTo>
                <a:lnTo>
                  <a:pt x="665" y="12"/>
                </a:lnTo>
                <a:lnTo>
                  <a:pt x="665" y="36"/>
                </a:lnTo>
                <a:lnTo>
                  <a:pt x="665" y="84"/>
                </a:lnTo>
                <a:lnTo>
                  <a:pt x="643" y="120"/>
                </a:lnTo>
                <a:lnTo>
                  <a:pt x="632" y="168"/>
                </a:lnTo>
                <a:lnTo>
                  <a:pt x="632" y="204"/>
                </a:lnTo>
                <a:lnTo>
                  <a:pt x="621" y="228"/>
                </a:lnTo>
                <a:lnTo>
                  <a:pt x="621" y="252"/>
                </a:lnTo>
                <a:lnTo>
                  <a:pt x="643" y="240"/>
                </a:lnTo>
                <a:lnTo>
                  <a:pt x="665" y="228"/>
                </a:lnTo>
                <a:lnTo>
                  <a:pt x="697" y="204"/>
                </a:lnTo>
                <a:lnTo>
                  <a:pt x="773" y="156"/>
                </a:lnTo>
                <a:lnTo>
                  <a:pt x="828" y="132"/>
                </a:lnTo>
                <a:lnTo>
                  <a:pt x="861" y="120"/>
                </a:lnTo>
                <a:lnTo>
                  <a:pt x="915" y="84"/>
                </a:lnTo>
                <a:lnTo>
                  <a:pt x="926" y="120"/>
                </a:lnTo>
                <a:lnTo>
                  <a:pt x="915" y="156"/>
                </a:lnTo>
                <a:lnTo>
                  <a:pt x="915" y="192"/>
                </a:lnTo>
                <a:lnTo>
                  <a:pt x="915" y="216"/>
                </a:lnTo>
                <a:lnTo>
                  <a:pt x="915" y="252"/>
                </a:lnTo>
                <a:lnTo>
                  <a:pt x="915" y="276"/>
                </a:lnTo>
                <a:lnTo>
                  <a:pt x="948" y="252"/>
                </a:lnTo>
                <a:lnTo>
                  <a:pt x="980" y="228"/>
                </a:lnTo>
                <a:lnTo>
                  <a:pt x="1013" y="204"/>
                </a:lnTo>
                <a:lnTo>
                  <a:pt x="1046" y="192"/>
                </a:lnTo>
                <a:lnTo>
                  <a:pt x="1100" y="156"/>
                </a:lnTo>
                <a:lnTo>
                  <a:pt x="1133" y="132"/>
                </a:lnTo>
                <a:lnTo>
                  <a:pt x="1155" y="120"/>
                </a:lnTo>
                <a:lnTo>
                  <a:pt x="1177" y="96"/>
                </a:lnTo>
                <a:lnTo>
                  <a:pt x="1209" y="84"/>
                </a:lnTo>
                <a:lnTo>
                  <a:pt x="1231" y="72"/>
                </a:lnTo>
                <a:lnTo>
                  <a:pt x="1242" y="96"/>
                </a:lnTo>
                <a:lnTo>
                  <a:pt x="1253" y="120"/>
                </a:lnTo>
                <a:lnTo>
                  <a:pt x="1275" y="144"/>
                </a:lnTo>
                <a:lnTo>
                  <a:pt x="1296" y="156"/>
                </a:lnTo>
                <a:lnTo>
                  <a:pt x="1318" y="156"/>
                </a:lnTo>
                <a:lnTo>
                  <a:pt x="1340" y="168"/>
                </a:lnTo>
                <a:lnTo>
                  <a:pt x="1362" y="180"/>
                </a:lnTo>
                <a:lnTo>
                  <a:pt x="1383" y="180"/>
                </a:lnTo>
                <a:lnTo>
                  <a:pt x="1416" y="180"/>
                </a:lnTo>
                <a:lnTo>
                  <a:pt x="1449" y="180"/>
                </a:lnTo>
                <a:lnTo>
                  <a:pt x="1471" y="180"/>
                </a:lnTo>
                <a:lnTo>
                  <a:pt x="1492" y="168"/>
                </a:lnTo>
                <a:lnTo>
                  <a:pt x="1514" y="156"/>
                </a:lnTo>
                <a:lnTo>
                  <a:pt x="1536" y="156"/>
                </a:lnTo>
                <a:lnTo>
                  <a:pt x="1525" y="144"/>
                </a:lnTo>
              </a:path>
            </a:pathLst>
          </a:custGeom>
          <a:noFill/>
          <a:ln w="254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6" name="Rectangle 6"/>
          <p:cNvSpPr>
            <a:spLocks noChangeArrowheads="1"/>
          </p:cNvSpPr>
          <p:nvPr/>
        </p:nvSpPr>
        <p:spPr bwMode="auto">
          <a:xfrm>
            <a:off x="8291514" y="3613150"/>
            <a:ext cx="128881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a:latin typeface="Courier New" panose="02070309020205020404" pitchFamily="49" charset="0"/>
              </a:rPr>
              <a:t>cmd[i]</a:t>
            </a:r>
          </a:p>
        </p:txBody>
      </p:sp>
      <p:sp>
        <p:nvSpPr>
          <p:cNvPr id="143367" name="Line 7"/>
          <p:cNvSpPr>
            <a:spLocks noChangeShapeType="1"/>
          </p:cNvSpPr>
          <p:nvPr/>
        </p:nvSpPr>
        <p:spPr bwMode="auto">
          <a:xfrm>
            <a:off x="6019800" y="3136900"/>
            <a:ext cx="0" cy="965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8" name="Oval 8"/>
          <p:cNvSpPr>
            <a:spLocks noChangeArrowheads="1"/>
          </p:cNvSpPr>
          <p:nvPr/>
        </p:nvSpPr>
        <p:spPr bwMode="auto">
          <a:xfrm>
            <a:off x="5873750" y="4044950"/>
            <a:ext cx="215900" cy="2159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9" name="Line 9"/>
          <p:cNvSpPr>
            <a:spLocks noChangeShapeType="1"/>
          </p:cNvSpPr>
          <p:nvPr/>
        </p:nvSpPr>
        <p:spPr bwMode="auto">
          <a:xfrm>
            <a:off x="8686800" y="4127500"/>
            <a:ext cx="0" cy="142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0" name="Oval 10"/>
          <p:cNvSpPr>
            <a:spLocks noChangeArrowheads="1"/>
          </p:cNvSpPr>
          <p:nvPr/>
        </p:nvSpPr>
        <p:spPr bwMode="auto">
          <a:xfrm>
            <a:off x="8540750" y="3968750"/>
            <a:ext cx="215900" cy="2159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1" name="Line 11"/>
          <p:cNvSpPr>
            <a:spLocks noChangeShapeType="1"/>
          </p:cNvSpPr>
          <p:nvPr/>
        </p:nvSpPr>
        <p:spPr bwMode="auto">
          <a:xfrm>
            <a:off x="8464550" y="5562600"/>
            <a:ext cx="520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2" name="Line 12"/>
          <p:cNvSpPr>
            <a:spLocks noChangeShapeType="1"/>
          </p:cNvSpPr>
          <p:nvPr/>
        </p:nvSpPr>
        <p:spPr bwMode="auto">
          <a:xfrm>
            <a:off x="8464550" y="5486400"/>
            <a:ext cx="520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3" name="Line 13"/>
          <p:cNvSpPr>
            <a:spLocks noChangeShapeType="1"/>
          </p:cNvSpPr>
          <p:nvPr/>
        </p:nvSpPr>
        <p:spPr bwMode="auto">
          <a:xfrm>
            <a:off x="3657600" y="2374900"/>
            <a:ext cx="0" cy="2413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374" name="Group 14"/>
          <p:cNvGrpSpPr>
            <a:grpSpLocks/>
          </p:cNvGrpSpPr>
          <p:nvPr/>
        </p:nvGrpSpPr>
        <p:grpSpPr bwMode="auto">
          <a:xfrm>
            <a:off x="2362200" y="2827338"/>
            <a:ext cx="1296988" cy="1966912"/>
            <a:chOff x="677" y="1781"/>
            <a:chExt cx="668" cy="1239"/>
          </a:xfrm>
        </p:grpSpPr>
        <p:sp>
          <p:nvSpPr>
            <p:cNvPr id="143375" name="Arc 15"/>
            <p:cNvSpPr>
              <a:spLocks/>
            </p:cNvSpPr>
            <p:nvPr/>
          </p:nvSpPr>
          <p:spPr bwMode="auto">
            <a:xfrm>
              <a:off x="677" y="2476"/>
              <a:ext cx="668" cy="54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6" name="Arc 16"/>
            <p:cNvSpPr>
              <a:spLocks/>
            </p:cNvSpPr>
            <p:nvPr/>
          </p:nvSpPr>
          <p:spPr bwMode="auto">
            <a:xfrm>
              <a:off x="677" y="1781"/>
              <a:ext cx="668" cy="727"/>
            </a:xfrm>
            <a:custGeom>
              <a:avLst/>
              <a:gdLst>
                <a:gd name="G0" fmla="+- 21600 0 0"/>
                <a:gd name="G1" fmla="+- 21600 0 0"/>
                <a:gd name="G2" fmla="+- 21600 0 0"/>
                <a:gd name="T0" fmla="*/ 0 w 21600"/>
                <a:gd name="T1" fmla="*/ 21570 h 21600"/>
                <a:gd name="T2" fmla="*/ 215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70"/>
                  </a:moveTo>
                  <a:cubicBezTo>
                    <a:pt x="16" y="9664"/>
                    <a:pt x="9662" y="17"/>
                    <a:pt x="21568" y="0"/>
                  </a:cubicBezTo>
                </a:path>
                <a:path w="21600" h="21600" stroke="0" extrusionOk="0">
                  <a:moveTo>
                    <a:pt x="0" y="21570"/>
                  </a:moveTo>
                  <a:cubicBezTo>
                    <a:pt x="16" y="9664"/>
                    <a:pt x="9662" y="17"/>
                    <a:pt x="21568" y="0"/>
                  </a:cubicBezTo>
                  <a:lnTo>
                    <a:pt x="21600" y="21600"/>
                  </a:lnTo>
                  <a:close/>
                </a:path>
              </a:pathLst>
            </a:custGeom>
            <a:noFill/>
            <a:ln w="127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3377" name="Oval 17"/>
          <p:cNvSpPr>
            <a:spLocks noChangeArrowheads="1"/>
          </p:cNvSpPr>
          <p:nvPr/>
        </p:nvSpPr>
        <p:spPr bwMode="auto">
          <a:xfrm>
            <a:off x="3587750" y="3054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8" name="Line 18"/>
          <p:cNvSpPr>
            <a:spLocks noChangeShapeType="1"/>
          </p:cNvSpPr>
          <p:nvPr/>
        </p:nvSpPr>
        <p:spPr bwMode="auto">
          <a:xfrm>
            <a:off x="3663950" y="3124200"/>
            <a:ext cx="2349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9" name="Rectangle 19"/>
          <p:cNvSpPr>
            <a:spLocks noChangeArrowheads="1"/>
          </p:cNvSpPr>
          <p:nvPr/>
        </p:nvSpPr>
        <p:spPr bwMode="auto">
          <a:xfrm>
            <a:off x="5548313" y="2576513"/>
            <a:ext cx="796694"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Times New Roman" panose="02020603050405020304" pitchFamily="18" charset="0"/>
              </a:rPr>
              <a:t>child</a:t>
            </a:r>
          </a:p>
        </p:txBody>
      </p:sp>
      <p:sp>
        <p:nvSpPr>
          <p:cNvPr id="143380" name="Rectangle 20"/>
          <p:cNvSpPr>
            <a:spLocks noChangeArrowheads="1"/>
          </p:cNvSpPr>
          <p:nvPr/>
        </p:nvSpPr>
        <p:spPr bwMode="auto">
          <a:xfrm>
            <a:off x="2438401" y="3841750"/>
            <a:ext cx="128881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a:latin typeface="Courier New" panose="02070309020205020404" pitchFamily="49" charset="0"/>
              </a:rPr>
              <a:t>wait()</a:t>
            </a:r>
          </a:p>
        </p:txBody>
      </p:sp>
      <p:sp>
        <p:nvSpPr>
          <p:cNvPr id="143381" name="Oval 21"/>
          <p:cNvSpPr>
            <a:spLocks noChangeArrowheads="1"/>
          </p:cNvSpPr>
          <p:nvPr/>
        </p:nvSpPr>
        <p:spPr bwMode="auto">
          <a:xfrm>
            <a:off x="3587750" y="39687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2" name="Line 22"/>
          <p:cNvSpPr>
            <a:spLocks noChangeShapeType="1"/>
          </p:cNvSpPr>
          <p:nvPr/>
        </p:nvSpPr>
        <p:spPr bwMode="auto">
          <a:xfrm flipH="1" flipV="1">
            <a:off x="3727450" y="4108450"/>
            <a:ext cx="4660900" cy="13843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3" name="Rectangle 23"/>
          <p:cNvSpPr>
            <a:spLocks noChangeArrowheads="1"/>
          </p:cNvSpPr>
          <p:nvPr/>
        </p:nvSpPr>
        <p:spPr bwMode="auto">
          <a:xfrm>
            <a:off x="3643314" y="2652713"/>
            <a:ext cx="90088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Times New Roman" panose="02020603050405020304" pitchFamily="18" charset="0"/>
              </a:rPr>
              <a:t>fork()</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ltLang="ko-KR">
                <a:ea typeface="굴림" panose="020B0600000101010101" pitchFamily="34" charset="-127"/>
              </a:rPr>
              <a:t>Macros for wait (1)</a:t>
            </a:r>
          </a:p>
        </p:txBody>
      </p:sp>
      <p:sp>
        <p:nvSpPr>
          <p:cNvPr id="180227" name="Rectangle 3"/>
          <p:cNvSpPr>
            <a:spLocks noGrp="1" noChangeArrowheads="1"/>
          </p:cNvSpPr>
          <p:nvPr>
            <p:ph type="body" idx="1"/>
          </p:nvPr>
        </p:nvSpPr>
        <p:spPr/>
        <p:txBody>
          <a:bodyPr/>
          <a:lstStyle/>
          <a:p>
            <a:r>
              <a:rPr lang="en-US" altLang="ko-KR">
                <a:latin typeface="Arial Narrow" panose="020B0606020202030204" pitchFamily="34" charset="0"/>
                <a:ea typeface="굴림" panose="020B0600000101010101" pitchFamily="34" charset="-127"/>
              </a:rPr>
              <a:t>WIFEXITED(</a:t>
            </a:r>
            <a:r>
              <a:rPr lang="en-US" altLang="ko-KR" i="1">
                <a:latin typeface="Arial Narrow" panose="020B0606020202030204" pitchFamily="34" charset="0"/>
                <a:ea typeface="굴림" panose="020B0600000101010101" pitchFamily="34" charset="-127"/>
              </a:rPr>
              <a:t>status</a:t>
            </a:r>
            <a:r>
              <a:rPr lang="en-US" altLang="ko-KR">
                <a:latin typeface="Arial Narrow" panose="020B0606020202030204" pitchFamily="34" charset="0"/>
                <a:ea typeface="굴림" panose="020B0600000101010101" pitchFamily="34" charset="-127"/>
              </a:rPr>
              <a:t>)</a:t>
            </a:r>
          </a:p>
          <a:p>
            <a:pPr lvl="1"/>
            <a:r>
              <a:rPr lang="en-US" altLang="ko-KR">
                <a:ea typeface="굴림" panose="020B0600000101010101" pitchFamily="34" charset="-127"/>
              </a:rPr>
              <a:t> Returns true if the child exited normally.</a:t>
            </a:r>
          </a:p>
          <a:p>
            <a:r>
              <a:rPr lang="en-US" altLang="ko-KR">
                <a:ea typeface="굴림" panose="020B0600000101010101" pitchFamily="34" charset="-127"/>
              </a:rPr>
              <a:t> </a:t>
            </a:r>
            <a:r>
              <a:rPr lang="en-US" altLang="ko-KR">
                <a:latin typeface="Arial Narrow" panose="020B0606020202030204" pitchFamily="34" charset="0"/>
                <a:ea typeface="굴림" panose="020B0600000101010101" pitchFamily="34" charset="-127"/>
              </a:rPr>
              <a:t>WEXITSTATUS(</a:t>
            </a:r>
            <a:r>
              <a:rPr lang="en-US" altLang="ko-KR" i="1">
                <a:latin typeface="Arial Narrow" panose="020B0606020202030204" pitchFamily="34" charset="0"/>
                <a:ea typeface="굴림" panose="020B0600000101010101" pitchFamily="34" charset="-127"/>
              </a:rPr>
              <a:t>status</a:t>
            </a:r>
            <a:r>
              <a:rPr lang="en-US" altLang="ko-KR">
                <a:latin typeface="Arial Narrow" panose="020B0606020202030204" pitchFamily="34" charset="0"/>
                <a:ea typeface="굴림" panose="020B0600000101010101" pitchFamily="34" charset="-127"/>
              </a:rPr>
              <a:t>)</a:t>
            </a:r>
          </a:p>
          <a:p>
            <a:pPr lvl="1"/>
            <a:r>
              <a:rPr lang="en-US" altLang="ko-KR">
                <a:ea typeface="굴림" panose="020B0600000101010101" pitchFamily="34" charset="-127"/>
              </a:rPr>
              <a:t>Evaluates to </a:t>
            </a:r>
            <a:r>
              <a:rPr lang="en-US" altLang="ko-KR" i="1">
                <a:ea typeface="굴림" panose="020B0600000101010101" pitchFamily="34" charset="-127"/>
              </a:rPr>
              <a:t>the least significant eight bits</a:t>
            </a:r>
            <a:r>
              <a:rPr lang="en-US" altLang="ko-KR">
                <a:ea typeface="굴림" panose="020B0600000101010101" pitchFamily="34" charset="-127"/>
              </a:rPr>
              <a:t> of the return code of the child which terminated, which may have been set as the argument to a call to </a:t>
            </a:r>
            <a:r>
              <a:rPr lang="en-US" altLang="ko-KR">
                <a:latin typeface="Arial Narrow" panose="020B0606020202030204" pitchFamily="34" charset="0"/>
                <a:ea typeface="굴림" panose="020B0600000101010101" pitchFamily="34" charset="-127"/>
              </a:rPr>
              <a:t>exit( )</a:t>
            </a:r>
            <a:r>
              <a:rPr lang="en-US" altLang="ko-KR">
                <a:ea typeface="굴림" panose="020B0600000101010101" pitchFamily="34" charset="-127"/>
              </a:rPr>
              <a:t> or as the argument for a return.</a:t>
            </a:r>
          </a:p>
          <a:p>
            <a:pPr lvl="1"/>
            <a:r>
              <a:rPr lang="en-US" altLang="ko-KR">
                <a:ea typeface="굴림" panose="020B0600000101010101" pitchFamily="34" charset="-127"/>
              </a:rPr>
              <a:t>This macro can only be evaluated if </a:t>
            </a:r>
            <a:r>
              <a:rPr lang="en-US" altLang="ko-KR">
                <a:latin typeface="Arial Narrow" panose="020B0606020202030204" pitchFamily="34" charset="0"/>
                <a:ea typeface="굴림" panose="020B0600000101010101" pitchFamily="34" charset="-127"/>
              </a:rPr>
              <a:t>WIFEXITED</a:t>
            </a:r>
            <a:r>
              <a:rPr lang="en-US" altLang="ko-KR">
                <a:ea typeface="굴림" panose="020B0600000101010101" pitchFamily="34" charset="-127"/>
              </a:rPr>
              <a:t> returned non-zero.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ltLang="ko-KR">
                <a:ea typeface="굴림" panose="020B0600000101010101" pitchFamily="34" charset="-127"/>
              </a:rPr>
              <a:t>Macros for wait (2)</a:t>
            </a:r>
          </a:p>
        </p:txBody>
      </p:sp>
      <p:sp>
        <p:nvSpPr>
          <p:cNvPr id="181251" name="Rectangle 3"/>
          <p:cNvSpPr>
            <a:spLocks noGrp="1" noChangeArrowheads="1"/>
          </p:cNvSpPr>
          <p:nvPr>
            <p:ph type="body" idx="1"/>
          </p:nvPr>
        </p:nvSpPr>
        <p:spPr/>
        <p:txBody>
          <a:bodyPr/>
          <a:lstStyle/>
          <a:p>
            <a:r>
              <a:rPr lang="en-US" altLang="ko-KR">
                <a:latin typeface="Arial Narrow" panose="020B0606020202030204" pitchFamily="34" charset="0"/>
                <a:ea typeface="굴림" panose="020B0600000101010101" pitchFamily="34" charset="-127"/>
              </a:rPr>
              <a:t>WIFSIGNALED(</a:t>
            </a:r>
            <a:r>
              <a:rPr lang="en-US" altLang="ko-KR" i="1">
                <a:latin typeface="Arial Narrow" panose="020B0606020202030204" pitchFamily="34" charset="0"/>
                <a:ea typeface="굴림" panose="020B0600000101010101" pitchFamily="34" charset="-127"/>
              </a:rPr>
              <a:t>status</a:t>
            </a:r>
            <a:r>
              <a:rPr lang="en-US" altLang="ko-KR">
                <a:latin typeface="Arial Narrow" panose="020B0606020202030204" pitchFamily="34" charset="0"/>
                <a:ea typeface="굴림" panose="020B0600000101010101" pitchFamily="34" charset="-127"/>
              </a:rPr>
              <a:t>)</a:t>
            </a:r>
          </a:p>
          <a:p>
            <a:pPr lvl="1"/>
            <a:r>
              <a:rPr lang="en-US" altLang="ko-KR">
                <a:ea typeface="굴림" panose="020B0600000101010101" pitchFamily="34" charset="-127"/>
              </a:rPr>
              <a:t> Returns true if the child process exited </a:t>
            </a:r>
            <a:r>
              <a:rPr lang="en-US" altLang="ko-KR" i="1">
                <a:ea typeface="굴림" panose="020B0600000101010101" pitchFamily="34" charset="-127"/>
              </a:rPr>
              <a:t>because of a signal</a:t>
            </a:r>
            <a:r>
              <a:rPr lang="en-US" altLang="ko-KR">
                <a:ea typeface="굴림" panose="020B0600000101010101" pitchFamily="34" charset="-127"/>
              </a:rPr>
              <a:t> which was not caught.</a:t>
            </a:r>
          </a:p>
          <a:p>
            <a:r>
              <a:rPr lang="en-US" altLang="ko-KR">
                <a:ea typeface="굴림" panose="020B0600000101010101" pitchFamily="34" charset="-127"/>
              </a:rPr>
              <a:t> </a:t>
            </a:r>
            <a:r>
              <a:rPr lang="en-US" altLang="ko-KR">
                <a:latin typeface="Arial Narrow" panose="020B0606020202030204" pitchFamily="34" charset="0"/>
                <a:ea typeface="굴림" panose="020B0600000101010101" pitchFamily="34" charset="-127"/>
              </a:rPr>
              <a:t>WTERMSIG(</a:t>
            </a:r>
            <a:r>
              <a:rPr lang="en-US" altLang="ko-KR" i="1">
                <a:latin typeface="Arial Narrow" panose="020B0606020202030204" pitchFamily="34" charset="0"/>
                <a:ea typeface="굴림" panose="020B0600000101010101" pitchFamily="34" charset="-127"/>
              </a:rPr>
              <a:t>status</a:t>
            </a:r>
            <a:r>
              <a:rPr lang="en-US" altLang="ko-KR">
                <a:latin typeface="Arial Narrow" panose="020B0606020202030204" pitchFamily="34" charset="0"/>
                <a:ea typeface="굴림" panose="020B0600000101010101" pitchFamily="34" charset="-127"/>
              </a:rPr>
              <a:t>)</a:t>
            </a:r>
          </a:p>
          <a:p>
            <a:pPr lvl="1"/>
            <a:r>
              <a:rPr lang="en-US" altLang="ko-KR">
                <a:ea typeface="굴림" panose="020B0600000101010101" pitchFamily="34" charset="-127"/>
              </a:rPr>
              <a:t>Returns </a:t>
            </a:r>
            <a:r>
              <a:rPr lang="en-US" altLang="ko-KR" i="1">
                <a:ea typeface="굴림" panose="020B0600000101010101" pitchFamily="34" charset="-127"/>
              </a:rPr>
              <a:t>the signal number</a:t>
            </a:r>
            <a:r>
              <a:rPr lang="en-US" altLang="ko-KR">
                <a:ea typeface="굴림" panose="020B0600000101010101" pitchFamily="34" charset="-127"/>
              </a:rPr>
              <a:t> that caused the child process to terminate.</a:t>
            </a:r>
          </a:p>
          <a:p>
            <a:pPr lvl="1"/>
            <a:r>
              <a:rPr lang="en-US" altLang="ko-KR">
                <a:ea typeface="굴림" panose="020B0600000101010101" pitchFamily="34" charset="-127"/>
              </a:rPr>
              <a:t>This macro can only be evaluated if </a:t>
            </a:r>
            <a:r>
              <a:rPr lang="en-US" altLang="ko-KR">
                <a:latin typeface="Arial Narrow" panose="020B0606020202030204" pitchFamily="34" charset="0"/>
                <a:ea typeface="굴림" panose="020B0600000101010101" pitchFamily="34" charset="-127"/>
              </a:rPr>
              <a:t>WIFSIGNALED</a:t>
            </a:r>
            <a:r>
              <a:rPr lang="en-US" altLang="ko-KR">
                <a:ea typeface="굴림" panose="020B0600000101010101" pitchFamily="34" charset="-127"/>
              </a:rPr>
              <a:t> returned non-zero.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828800" y="0"/>
            <a:ext cx="7778750" cy="1104900"/>
          </a:xfrm>
        </p:spPr>
        <p:txBody>
          <a:bodyPr/>
          <a:lstStyle/>
          <a:p>
            <a:r>
              <a:rPr lang="en-US" altLang="ko-KR">
                <a:ea typeface="굴림" panose="020B0600000101010101" pitchFamily="34" charset="-127"/>
              </a:rPr>
              <a:t>waitpid()</a:t>
            </a:r>
          </a:p>
        </p:txBody>
      </p:sp>
      <p:sp>
        <p:nvSpPr>
          <p:cNvPr id="182275" name="Rectangle 3"/>
          <p:cNvSpPr>
            <a:spLocks noGrp="1" noChangeArrowheads="1"/>
          </p:cNvSpPr>
          <p:nvPr>
            <p:ph type="body" idx="1"/>
          </p:nvPr>
        </p:nvSpPr>
        <p:spPr>
          <a:xfrm>
            <a:off x="1524000" y="1066800"/>
            <a:ext cx="9296400" cy="5257800"/>
          </a:xfrm>
        </p:spPr>
        <p:txBody>
          <a:bodyPr>
            <a:normAutofit lnSpcReduction="10000"/>
          </a:bodyPr>
          <a:lstStyle/>
          <a:p>
            <a:pPr>
              <a:lnSpc>
                <a:spcPct val="80000"/>
              </a:lnSpc>
              <a:buFont typeface="Monotype Sorts" charset="2"/>
              <a:buNone/>
            </a:pPr>
            <a:r>
              <a:rPr lang="en-US" altLang="ko-KR" sz="2400" b="1">
                <a:latin typeface="Courier New" panose="02070309020205020404" pitchFamily="49" charset="0"/>
                <a:ea typeface="굴림" panose="020B0600000101010101" pitchFamily="34" charset="-127"/>
              </a:rPr>
              <a:t>#include &lt;sys/types.h&gt;</a:t>
            </a:r>
          </a:p>
          <a:p>
            <a:pPr>
              <a:lnSpc>
                <a:spcPct val="80000"/>
              </a:lnSpc>
              <a:buFont typeface="Monotype Sorts" charset="2"/>
              <a:buNone/>
            </a:pPr>
            <a:r>
              <a:rPr lang="en-US" altLang="ko-KR" sz="2400" b="1">
                <a:latin typeface="Courier New" panose="02070309020205020404" pitchFamily="49" charset="0"/>
                <a:ea typeface="굴림" panose="020B0600000101010101" pitchFamily="34" charset="-127"/>
              </a:rPr>
              <a:t>#include &lt;sys/wait.h&gt;</a:t>
            </a:r>
          </a:p>
          <a:p>
            <a:pPr>
              <a:lnSpc>
                <a:spcPct val="80000"/>
              </a:lnSpc>
              <a:buFont typeface="Monotype Sorts" charset="2"/>
              <a:buNone/>
            </a:pPr>
            <a:r>
              <a:rPr lang="en-US" altLang="ko-KR" sz="2400" b="1">
                <a:latin typeface="Courier New" panose="02070309020205020404" pitchFamily="49" charset="0"/>
                <a:ea typeface="굴림" panose="020B0600000101010101" pitchFamily="34" charset="-127"/>
              </a:rPr>
              <a:t>pid_t waitpid( pid_t </a:t>
            </a:r>
            <a:r>
              <a:rPr lang="en-US" altLang="ko-KR" sz="2400" b="1" i="1">
                <a:latin typeface="Courier New" panose="02070309020205020404" pitchFamily="49" charset="0"/>
                <a:ea typeface="굴림" panose="020B0600000101010101" pitchFamily="34" charset="-127"/>
              </a:rPr>
              <a:t>pid</a:t>
            </a:r>
            <a:r>
              <a:rPr lang="en-US" altLang="ko-KR" sz="2400" b="1">
                <a:latin typeface="Courier New" panose="02070309020205020404" pitchFamily="49" charset="0"/>
                <a:ea typeface="굴림" panose="020B0600000101010101" pitchFamily="34" charset="-127"/>
              </a:rPr>
              <a:t>, int *</a:t>
            </a:r>
            <a:r>
              <a:rPr lang="en-US" altLang="ko-KR" sz="2400" b="1" i="1">
                <a:latin typeface="Courier New" panose="02070309020205020404" pitchFamily="49" charset="0"/>
                <a:ea typeface="굴림" panose="020B0600000101010101" pitchFamily="34" charset="-127"/>
              </a:rPr>
              <a:t>status</a:t>
            </a:r>
            <a:r>
              <a:rPr lang="en-US" altLang="ko-KR" sz="2400" b="1">
                <a:latin typeface="Courier New" panose="02070309020205020404" pitchFamily="49" charset="0"/>
                <a:ea typeface="굴림" panose="020B0600000101010101" pitchFamily="34" charset="-127"/>
              </a:rPr>
              <a:t>, int </a:t>
            </a:r>
            <a:r>
              <a:rPr lang="en-US" altLang="ko-KR" sz="2400" b="1" i="1">
                <a:latin typeface="Courier New" panose="02070309020205020404" pitchFamily="49" charset="0"/>
                <a:ea typeface="굴림" panose="020B0600000101010101" pitchFamily="34" charset="-127"/>
              </a:rPr>
              <a:t>opts </a:t>
            </a:r>
            <a:r>
              <a:rPr lang="en-US" altLang="ko-KR" sz="2400" b="1">
                <a:latin typeface="Courier New" panose="02070309020205020404" pitchFamily="49" charset="0"/>
                <a:ea typeface="굴림" panose="020B0600000101010101" pitchFamily="34" charset="-127"/>
              </a:rPr>
              <a:t>)</a:t>
            </a:r>
          </a:p>
          <a:p>
            <a:pPr>
              <a:lnSpc>
                <a:spcPct val="80000"/>
              </a:lnSpc>
              <a:buFont typeface="Monotype Sorts" charset="2"/>
              <a:buNone/>
            </a:pPr>
            <a:endParaRPr lang="en-US" altLang="ko-KR" sz="2400" b="1">
              <a:latin typeface="Courier New" panose="02070309020205020404" pitchFamily="49" charset="0"/>
              <a:ea typeface="굴림" panose="020B0600000101010101" pitchFamily="34" charset="-127"/>
            </a:endParaRPr>
          </a:p>
          <a:p>
            <a:pPr>
              <a:lnSpc>
                <a:spcPct val="80000"/>
              </a:lnSpc>
            </a:pPr>
            <a:r>
              <a:rPr lang="en-US" altLang="ko-KR" sz="2800">
                <a:latin typeface="Arial Narrow" panose="020B0606020202030204" pitchFamily="34" charset="0"/>
                <a:ea typeface="굴림" panose="020B0600000101010101" pitchFamily="34" charset="-127"/>
              </a:rPr>
              <a:t>waitpid</a:t>
            </a:r>
            <a:r>
              <a:rPr lang="en-US" altLang="ko-KR" sz="2800">
                <a:ea typeface="굴림" panose="020B0600000101010101" pitchFamily="34" charset="-127"/>
              </a:rPr>
              <a:t>  - can wait for a particular child</a:t>
            </a:r>
          </a:p>
          <a:p>
            <a:pPr>
              <a:lnSpc>
                <a:spcPct val="80000"/>
              </a:lnSpc>
            </a:pPr>
            <a:r>
              <a:rPr lang="en-US" altLang="ko-KR" sz="2800" i="1">
                <a:latin typeface="Arial Narrow" panose="020B0606020202030204" pitchFamily="34" charset="0"/>
                <a:ea typeface="굴림" panose="020B0600000101010101" pitchFamily="34" charset="-127"/>
              </a:rPr>
              <a:t>pid</a:t>
            </a:r>
            <a:r>
              <a:rPr lang="en-US" altLang="ko-KR" sz="2800">
                <a:latin typeface="Arial Narrow" panose="020B0606020202030204" pitchFamily="34" charset="0"/>
                <a:ea typeface="굴림" panose="020B0600000101010101" pitchFamily="34" charset="-127"/>
              </a:rPr>
              <a:t> &lt; -1</a:t>
            </a:r>
          </a:p>
          <a:p>
            <a:pPr lvl="1">
              <a:lnSpc>
                <a:spcPct val="80000"/>
              </a:lnSpc>
            </a:pPr>
            <a:r>
              <a:rPr lang="en-US" altLang="ko-KR" sz="2400">
                <a:ea typeface="굴림" panose="020B0600000101010101" pitchFamily="34" charset="-127"/>
              </a:rPr>
              <a:t>Wait for any child process whose process group ID is equal to the absolute value of </a:t>
            </a:r>
            <a:r>
              <a:rPr lang="en-US" altLang="ko-KR" sz="2400" i="1">
                <a:latin typeface="Arial Narrow" panose="020B0606020202030204" pitchFamily="34" charset="0"/>
                <a:ea typeface="굴림" panose="020B0600000101010101" pitchFamily="34" charset="-127"/>
              </a:rPr>
              <a:t>pid</a:t>
            </a:r>
            <a:r>
              <a:rPr lang="en-US" altLang="ko-KR" sz="2400">
                <a:latin typeface="Arial Narrow" panose="020B0606020202030204" pitchFamily="34" charset="0"/>
                <a:ea typeface="굴림" panose="020B0600000101010101" pitchFamily="34" charset="-127"/>
              </a:rPr>
              <a:t>.</a:t>
            </a:r>
          </a:p>
          <a:p>
            <a:pPr>
              <a:lnSpc>
                <a:spcPct val="80000"/>
              </a:lnSpc>
            </a:pPr>
            <a:r>
              <a:rPr lang="en-US" altLang="ko-KR" sz="2800" i="1">
                <a:latin typeface="Arial Narrow" panose="020B0606020202030204" pitchFamily="34" charset="0"/>
                <a:ea typeface="굴림" panose="020B0600000101010101" pitchFamily="34" charset="-127"/>
              </a:rPr>
              <a:t>pid</a:t>
            </a:r>
            <a:r>
              <a:rPr lang="en-US" altLang="ko-KR" sz="2800">
                <a:latin typeface="Arial Narrow" panose="020B0606020202030204" pitchFamily="34" charset="0"/>
                <a:ea typeface="굴림" panose="020B0600000101010101" pitchFamily="34" charset="-127"/>
              </a:rPr>
              <a:t> == -1</a:t>
            </a:r>
          </a:p>
          <a:p>
            <a:pPr lvl="1">
              <a:lnSpc>
                <a:spcPct val="80000"/>
              </a:lnSpc>
            </a:pPr>
            <a:r>
              <a:rPr lang="en-US" altLang="ko-KR" sz="2400">
                <a:ea typeface="굴림" panose="020B0600000101010101" pitchFamily="34" charset="-127"/>
              </a:rPr>
              <a:t>Wait for any child process.</a:t>
            </a:r>
          </a:p>
          <a:p>
            <a:pPr lvl="1">
              <a:lnSpc>
                <a:spcPct val="80000"/>
              </a:lnSpc>
            </a:pPr>
            <a:r>
              <a:rPr lang="en-US" altLang="ko-KR" sz="2400">
                <a:ea typeface="굴림" panose="020B0600000101010101" pitchFamily="34" charset="-127"/>
              </a:rPr>
              <a:t>Same behavior which </a:t>
            </a:r>
            <a:r>
              <a:rPr lang="en-US" altLang="ko-KR" sz="2400">
                <a:latin typeface="Arial Narrow" panose="020B0606020202030204" pitchFamily="34" charset="0"/>
                <a:ea typeface="굴림" panose="020B0600000101010101" pitchFamily="34" charset="-127"/>
              </a:rPr>
              <a:t>wait( )</a:t>
            </a:r>
            <a:r>
              <a:rPr lang="en-US" altLang="ko-KR" sz="2400">
                <a:ea typeface="굴림" panose="020B0600000101010101" pitchFamily="34" charset="-127"/>
              </a:rPr>
              <a:t> exhibits.</a:t>
            </a:r>
          </a:p>
          <a:p>
            <a:pPr lvl="1">
              <a:lnSpc>
                <a:spcPct val="80000"/>
              </a:lnSpc>
            </a:pPr>
            <a:r>
              <a:rPr lang="en-US" altLang="ko-KR" sz="2400" i="1">
                <a:latin typeface="Arial Narrow" panose="020B0606020202030204" pitchFamily="34" charset="0"/>
                <a:ea typeface="굴림" panose="020B0600000101010101" pitchFamily="34" charset="-127"/>
              </a:rPr>
              <a:t>pid</a:t>
            </a:r>
            <a:r>
              <a:rPr lang="en-US" altLang="ko-KR" sz="2400">
                <a:latin typeface="Arial Narrow" panose="020B0606020202030204" pitchFamily="34" charset="0"/>
                <a:ea typeface="굴림" panose="020B0600000101010101" pitchFamily="34" charset="-127"/>
              </a:rPr>
              <a:t> == 0</a:t>
            </a:r>
          </a:p>
          <a:p>
            <a:pPr lvl="1">
              <a:lnSpc>
                <a:spcPct val="80000"/>
              </a:lnSpc>
            </a:pPr>
            <a:r>
              <a:rPr lang="en-US" altLang="ko-KR" sz="2400">
                <a:ea typeface="굴림" panose="020B0600000101010101" pitchFamily="34" charset="-127"/>
              </a:rPr>
              <a:t>Wait for any child process whose process group ID is equal to that of the calling process.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type="body" idx="1"/>
          </p:nvPr>
        </p:nvSpPr>
        <p:spPr>
          <a:xfrm>
            <a:off x="2133600" y="762000"/>
            <a:ext cx="8001000" cy="5562600"/>
          </a:xfrm>
        </p:spPr>
        <p:txBody>
          <a:bodyPr/>
          <a:lstStyle/>
          <a:p>
            <a:pPr>
              <a:lnSpc>
                <a:spcPct val="80000"/>
              </a:lnSpc>
            </a:pPr>
            <a:r>
              <a:rPr lang="en-US" altLang="ko-KR" i="1">
                <a:latin typeface="Arial Narrow" panose="020B0606020202030204" pitchFamily="34" charset="0"/>
                <a:ea typeface="굴림" panose="020B0600000101010101" pitchFamily="34" charset="-127"/>
              </a:rPr>
              <a:t>pid</a:t>
            </a:r>
            <a:r>
              <a:rPr lang="en-US" altLang="ko-KR">
                <a:latin typeface="Arial Narrow" panose="020B0606020202030204" pitchFamily="34" charset="0"/>
                <a:ea typeface="굴림" panose="020B0600000101010101" pitchFamily="34" charset="-127"/>
              </a:rPr>
              <a:t> &gt; 0</a:t>
            </a:r>
            <a:r>
              <a:rPr lang="en-US" altLang="ko-KR">
                <a:ea typeface="굴림" panose="020B0600000101010101" pitchFamily="34" charset="-127"/>
              </a:rPr>
              <a:t>    </a:t>
            </a:r>
          </a:p>
          <a:p>
            <a:pPr lvl="1">
              <a:lnSpc>
                <a:spcPct val="80000"/>
              </a:lnSpc>
            </a:pPr>
            <a:r>
              <a:rPr lang="en-US" altLang="ko-KR">
                <a:ea typeface="굴림" panose="020B0600000101010101" pitchFamily="34" charset="-127"/>
              </a:rPr>
              <a:t>Wait for the child whose process ID is equal to the value of </a:t>
            </a:r>
            <a:r>
              <a:rPr lang="en-US" altLang="ko-KR" i="1">
                <a:latin typeface="Arial Narrow" panose="020B0606020202030204" pitchFamily="34" charset="0"/>
                <a:ea typeface="굴림" panose="020B0600000101010101" pitchFamily="34" charset="-127"/>
              </a:rPr>
              <a:t>pid</a:t>
            </a:r>
            <a:r>
              <a:rPr lang="en-US" altLang="ko-KR">
                <a:latin typeface="Arial Narrow" panose="020B0606020202030204" pitchFamily="34" charset="0"/>
                <a:ea typeface="굴림" panose="020B0600000101010101" pitchFamily="34" charset="-127"/>
              </a:rPr>
              <a:t>.</a:t>
            </a:r>
          </a:p>
          <a:p>
            <a:pPr lvl="1">
              <a:lnSpc>
                <a:spcPct val="80000"/>
              </a:lnSpc>
            </a:pPr>
            <a:r>
              <a:rPr lang="en-US" altLang="ko-KR" i="1">
                <a:latin typeface="Arial Narrow" panose="020B0606020202030204" pitchFamily="34" charset="0"/>
                <a:ea typeface="굴림" panose="020B0600000101010101" pitchFamily="34" charset="-127"/>
              </a:rPr>
              <a:t>options</a:t>
            </a:r>
          </a:p>
          <a:p>
            <a:pPr lvl="2">
              <a:lnSpc>
                <a:spcPct val="80000"/>
              </a:lnSpc>
            </a:pPr>
            <a:r>
              <a:rPr lang="en-US" altLang="ko-KR">
                <a:ea typeface="굴림" panose="020B0600000101010101" pitchFamily="34" charset="-127"/>
              </a:rPr>
              <a:t>Zero or more of the following constants can be ORed.</a:t>
            </a:r>
          </a:p>
          <a:p>
            <a:pPr lvl="3">
              <a:lnSpc>
                <a:spcPct val="80000"/>
              </a:lnSpc>
            </a:pPr>
            <a:r>
              <a:rPr lang="en-US" altLang="ko-KR">
                <a:latin typeface="Arial Narrow" panose="020B0606020202030204" pitchFamily="34" charset="0"/>
                <a:ea typeface="굴림" panose="020B0600000101010101" pitchFamily="34" charset="-127"/>
              </a:rPr>
              <a:t>WNOHANG</a:t>
            </a:r>
          </a:p>
          <a:p>
            <a:pPr lvl="4">
              <a:lnSpc>
                <a:spcPct val="80000"/>
              </a:lnSpc>
            </a:pPr>
            <a:r>
              <a:rPr lang="en-US" altLang="ko-KR">
                <a:ea typeface="굴림" panose="020B0600000101010101" pitchFamily="34" charset="-127"/>
              </a:rPr>
              <a:t>Return immediately if no child has exited.</a:t>
            </a:r>
          </a:p>
          <a:p>
            <a:pPr lvl="3">
              <a:lnSpc>
                <a:spcPct val="80000"/>
              </a:lnSpc>
            </a:pPr>
            <a:r>
              <a:rPr lang="en-US" altLang="ko-KR">
                <a:latin typeface="Arial Narrow" panose="020B0606020202030204" pitchFamily="34" charset="0"/>
                <a:ea typeface="굴림" panose="020B0600000101010101" pitchFamily="34" charset="-127"/>
              </a:rPr>
              <a:t>WUNTRACED</a:t>
            </a:r>
          </a:p>
          <a:p>
            <a:pPr lvl="4">
              <a:lnSpc>
                <a:spcPct val="80000"/>
              </a:lnSpc>
            </a:pPr>
            <a:r>
              <a:rPr lang="en-US" altLang="ko-KR">
                <a:ea typeface="굴림" panose="020B0600000101010101" pitchFamily="34" charset="-127"/>
              </a:rPr>
              <a:t>Also return for children which are stopped, and whose status has not been reported (because of signal).</a:t>
            </a:r>
          </a:p>
          <a:p>
            <a:pPr lvl="1">
              <a:lnSpc>
                <a:spcPct val="80000"/>
              </a:lnSpc>
            </a:pPr>
            <a:r>
              <a:rPr lang="en-US" altLang="ko-KR">
                <a:ea typeface="굴림" panose="020B0600000101010101" pitchFamily="34" charset="-127"/>
              </a:rPr>
              <a:t>Return value</a:t>
            </a:r>
          </a:p>
          <a:p>
            <a:pPr lvl="2">
              <a:lnSpc>
                <a:spcPct val="80000"/>
              </a:lnSpc>
            </a:pPr>
            <a:r>
              <a:rPr lang="en-US" altLang="ko-KR">
                <a:ea typeface="굴림" panose="020B0600000101010101" pitchFamily="34" charset="-127"/>
              </a:rPr>
              <a:t>The process ID of the child which exited.</a:t>
            </a:r>
          </a:p>
          <a:p>
            <a:pPr lvl="2">
              <a:lnSpc>
                <a:spcPct val="80000"/>
              </a:lnSpc>
            </a:pPr>
            <a:r>
              <a:rPr lang="en-US" altLang="ko-KR">
                <a:ea typeface="굴림" panose="020B0600000101010101" pitchFamily="34" charset="-127"/>
              </a:rPr>
              <a:t>-1 on error; 0 if </a:t>
            </a:r>
            <a:r>
              <a:rPr lang="en-US" altLang="ko-KR">
                <a:latin typeface="Arial Narrow" panose="020B0606020202030204" pitchFamily="34" charset="0"/>
                <a:ea typeface="굴림" panose="020B0600000101010101" pitchFamily="34" charset="-127"/>
              </a:rPr>
              <a:t>WNOHANG</a:t>
            </a:r>
            <a:r>
              <a:rPr lang="en-US" altLang="ko-KR">
                <a:ea typeface="굴림" panose="020B0600000101010101" pitchFamily="34" charset="-127"/>
              </a:rPr>
              <a:t> was used and no child was available.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ltLang="ko-KR">
                <a:ea typeface="굴림" panose="020B0600000101010101" pitchFamily="34" charset="-127"/>
              </a:rPr>
              <a:t>Macros for waitpid</a:t>
            </a:r>
          </a:p>
        </p:txBody>
      </p:sp>
      <p:sp>
        <p:nvSpPr>
          <p:cNvPr id="184323" name="Rectangle 3"/>
          <p:cNvSpPr>
            <a:spLocks noGrp="1" noChangeArrowheads="1"/>
          </p:cNvSpPr>
          <p:nvPr>
            <p:ph type="body" idx="1"/>
          </p:nvPr>
        </p:nvSpPr>
        <p:spPr/>
        <p:txBody>
          <a:bodyPr/>
          <a:lstStyle/>
          <a:p>
            <a:pPr>
              <a:lnSpc>
                <a:spcPct val="80000"/>
              </a:lnSpc>
            </a:pPr>
            <a:r>
              <a:rPr lang="en-US" altLang="ko-KR">
                <a:ea typeface="굴림" panose="020B0600000101010101" pitchFamily="34" charset="-127"/>
              </a:rPr>
              <a:t> </a:t>
            </a:r>
            <a:r>
              <a:rPr lang="en-US" altLang="ko-KR">
                <a:latin typeface="Arial Narrow" panose="020B0606020202030204" pitchFamily="34" charset="0"/>
                <a:ea typeface="굴림" panose="020B0600000101010101" pitchFamily="34" charset="-127"/>
              </a:rPr>
              <a:t>WIFSTOPPED(</a:t>
            </a:r>
            <a:r>
              <a:rPr lang="en-US" altLang="ko-KR" i="1">
                <a:latin typeface="Arial Narrow" panose="020B0606020202030204" pitchFamily="34" charset="0"/>
                <a:ea typeface="굴림" panose="020B0600000101010101" pitchFamily="34" charset="-127"/>
              </a:rPr>
              <a:t>status</a:t>
            </a:r>
            <a:r>
              <a:rPr lang="en-US" altLang="ko-KR">
                <a:latin typeface="Arial Narrow" panose="020B0606020202030204" pitchFamily="34" charset="0"/>
                <a:ea typeface="굴림" panose="020B0600000101010101" pitchFamily="34" charset="-127"/>
              </a:rPr>
              <a:t>)</a:t>
            </a:r>
          </a:p>
          <a:p>
            <a:pPr lvl="1">
              <a:lnSpc>
                <a:spcPct val="80000"/>
              </a:lnSpc>
            </a:pPr>
            <a:r>
              <a:rPr lang="en-US" altLang="ko-KR">
                <a:ea typeface="굴림" panose="020B0600000101010101" pitchFamily="34" charset="-127"/>
              </a:rPr>
              <a:t>Returns true if the child process which caused the return is </a:t>
            </a:r>
            <a:r>
              <a:rPr lang="en-US" altLang="ko-KR" i="1">
                <a:ea typeface="굴림" panose="020B0600000101010101" pitchFamily="34" charset="-127"/>
              </a:rPr>
              <a:t>currently stopped</a:t>
            </a:r>
            <a:r>
              <a:rPr lang="en-US" altLang="ko-KR">
                <a:ea typeface="굴림" panose="020B0600000101010101" pitchFamily="34" charset="-127"/>
              </a:rPr>
              <a:t>.</a:t>
            </a:r>
          </a:p>
          <a:p>
            <a:pPr lvl="1">
              <a:lnSpc>
                <a:spcPct val="80000"/>
              </a:lnSpc>
            </a:pPr>
            <a:r>
              <a:rPr lang="en-US" altLang="ko-KR">
                <a:ea typeface="굴림" panose="020B0600000101010101" pitchFamily="34" charset="-127"/>
              </a:rPr>
              <a:t>This is only possible if the call was done using </a:t>
            </a:r>
            <a:r>
              <a:rPr lang="en-US" altLang="ko-KR">
                <a:latin typeface="Arial Narrow" panose="020B0606020202030204" pitchFamily="34" charset="0"/>
                <a:ea typeface="굴림" panose="020B0600000101010101" pitchFamily="34" charset="-127"/>
              </a:rPr>
              <a:t>WUNTRACED</a:t>
            </a:r>
            <a:r>
              <a:rPr lang="en-US" altLang="ko-KR">
                <a:ea typeface="굴림" panose="020B0600000101010101" pitchFamily="34" charset="-127"/>
              </a:rPr>
              <a:t>.</a:t>
            </a:r>
          </a:p>
          <a:p>
            <a:pPr>
              <a:lnSpc>
                <a:spcPct val="80000"/>
              </a:lnSpc>
            </a:pPr>
            <a:r>
              <a:rPr lang="en-US" altLang="ko-KR">
                <a:ea typeface="굴림" panose="020B0600000101010101" pitchFamily="34" charset="-127"/>
              </a:rPr>
              <a:t> </a:t>
            </a:r>
            <a:r>
              <a:rPr lang="en-US" altLang="ko-KR">
                <a:latin typeface="Arial Narrow" panose="020B0606020202030204" pitchFamily="34" charset="0"/>
                <a:ea typeface="굴림" panose="020B0600000101010101" pitchFamily="34" charset="-127"/>
              </a:rPr>
              <a:t>WSTOPSIG(status)</a:t>
            </a:r>
          </a:p>
          <a:p>
            <a:pPr lvl="1">
              <a:lnSpc>
                <a:spcPct val="80000"/>
              </a:lnSpc>
            </a:pPr>
            <a:r>
              <a:rPr lang="en-US" altLang="ko-KR">
                <a:ea typeface="굴림" panose="020B0600000101010101" pitchFamily="34" charset="-127"/>
              </a:rPr>
              <a:t>Returns </a:t>
            </a:r>
            <a:r>
              <a:rPr lang="en-US" altLang="ko-KR" i="1">
                <a:ea typeface="굴림" panose="020B0600000101010101" pitchFamily="34" charset="-127"/>
              </a:rPr>
              <a:t>the signal number</a:t>
            </a:r>
            <a:r>
              <a:rPr lang="en-US" altLang="ko-KR">
                <a:ea typeface="굴림" panose="020B0600000101010101" pitchFamily="34" charset="-127"/>
              </a:rPr>
              <a:t> which caused the child to stop.</a:t>
            </a:r>
          </a:p>
          <a:p>
            <a:pPr lvl="1">
              <a:lnSpc>
                <a:spcPct val="80000"/>
              </a:lnSpc>
            </a:pPr>
            <a:r>
              <a:rPr lang="en-US" altLang="ko-KR">
                <a:ea typeface="굴림" panose="020B0600000101010101" pitchFamily="34" charset="-127"/>
              </a:rPr>
              <a:t>This macro can only be evaluated if </a:t>
            </a:r>
            <a:r>
              <a:rPr lang="en-US" altLang="ko-KR">
                <a:latin typeface="Arial Narrow" panose="020B0606020202030204" pitchFamily="34" charset="0"/>
                <a:ea typeface="굴림" panose="020B0600000101010101" pitchFamily="34" charset="-127"/>
              </a:rPr>
              <a:t>WIFSTOPPED</a:t>
            </a:r>
            <a:r>
              <a:rPr lang="en-US" altLang="ko-KR">
                <a:ea typeface="굴림" panose="020B0600000101010101" pitchFamily="34" charset="-127"/>
              </a:rPr>
              <a:t> returned non-zero.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smtClean="0"/>
              <a:t>Process Birth and Death</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4908327"/>
              </p:ext>
            </p:extLst>
          </p:nvPr>
        </p:nvGraphicFramePr>
        <p:xfrm>
          <a:off x="1981200" y="1600200"/>
          <a:ext cx="8229600" cy="4723326"/>
        </p:xfrm>
        <a:graphic>
          <a:graphicData uri="http://schemas.openxmlformats.org/drawingml/2006/table">
            <a:tbl>
              <a:tblPr firstRow="1" bandRow="1">
                <a:tableStyleId>{00A15C55-8517-42AA-B614-E9B94910E393}</a:tableStyleId>
              </a:tblPr>
              <a:tblGrid>
                <a:gridCol w="4114800"/>
                <a:gridCol w="4114800"/>
              </a:tblGrid>
              <a:tr h="627570">
                <a:tc>
                  <a:txBody>
                    <a:bodyPr/>
                    <a:lstStyle/>
                    <a:p>
                      <a:r>
                        <a:rPr lang="en-NZ" sz="3200" dirty="0" smtClean="0"/>
                        <a:t>Creation</a:t>
                      </a:r>
                      <a:endParaRPr lang="en-NZ" sz="3200" dirty="0"/>
                    </a:p>
                  </a:txBody>
                  <a:tcPr marT="45713" marB="45713"/>
                </a:tc>
                <a:tc>
                  <a:txBody>
                    <a:bodyPr/>
                    <a:lstStyle/>
                    <a:p>
                      <a:r>
                        <a:rPr lang="en-NZ" sz="3200" dirty="0" smtClean="0"/>
                        <a:t>Termination </a:t>
                      </a:r>
                      <a:endParaRPr lang="en-NZ" sz="3200" dirty="0"/>
                    </a:p>
                  </a:txBody>
                  <a:tcPr marT="45713" marB="45713"/>
                </a:tc>
              </a:tr>
              <a:tr h="627570">
                <a:tc>
                  <a:txBody>
                    <a:bodyPr/>
                    <a:lstStyle/>
                    <a:p>
                      <a:r>
                        <a:rPr lang="en-NZ" sz="3200" dirty="0" smtClean="0"/>
                        <a:t>New batch job</a:t>
                      </a:r>
                      <a:endParaRPr lang="en-NZ" sz="3200" dirty="0"/>
                    </a:p>
                  </a:txBody>
                  <a:tcPr marT="45713" marB="45713"/>
                </a:tc>
                <a:tc>
                  <a:txBody>
                    <a:bodyPr/>
                    <a:lstStyle/>
                    <a:p>
                      <a:r>
                        <a:rPr lang="en-NZ" sz="3200" dirty="0" smtClean="0"/>
                        <a:t>Normal</a:t>
                      </a:r>
                      <a:r>
                        <a:rPr lang="en-NZ" sz="3200" baseline="0" dirty="0" smtClean="0"/>
                        <a:t> Completion</a:t>
                      </a:r>
                      <a:endParaRPr lang="en-NZ" sz="3200" dirty="0"/>
                    </a:p>
                  </a:txBody>
                  <a:tcPr marT="45713" marB="45713"/>
                </a:tc>
              </a:tr>
              <a:tr h="1156062">
                <a:tc>
                  <a:txBody>
                    <a:bodyPr/>
                    <a:lstStyle/>
                    <a:p>
                      <a:r>
                        <a:rPr lang="en-NZ" sz="3200" dirty="0" smtClean="0"/>
                        <a:t>Interactive Login</a:t>
                      </a:r>
                      <a:endParaRPr lang="en-NZ" sz="3200" dirty="0"/>
                    </a:p>
                  </a:txBody>
                  <a:tcPr marT="45713" marB="45713"/>
                </a:tc>
                <a:tc>
                  <a:txBody>
                    <a:bodyPr/>
                    <a:lstStyle/>
                    <a:p>
                      <a:r>
                        <a:rPr lang="en-NZ" sz="3200" dirty="0" smtClean="0"/>
                        <a:t>Memory unavailable</a:t>
                      </a:r>
                      <a:endParaRPr lang="en-NZ" sz="3200" dirty="0"/>
                    </a:p>
                  </a:txBody>
                  <a:tcPr marT="45713" marB="45713"/>
                </a:tc>
              </a:tr>
              <a:tr h="1156062">
                <a:tc>
                  <a:txBody>
                    <a:bodyPr/>
                    <a:lstStyle/>
                    <a:p>
                      <a:r>
                        <a:rPr lang="en-NZ" sz="3200" dirty="0" smtClean="0"/>
                        <a:t>Created</a:t>
                      </a:r>
                      <a:r>
                        <a:rPr lang="en-NZ" sz="3200" baseline="0" dirty="0" smtClean="0"/>
                        <a:t> by OS to provide a service</a:t>
                      </a:r>
                      <a:endParaRPr lang="en-NZ" sz="3200" dirty="0"/>
                    </a:p>
                  </a:txBody>
                  <a:tcPr marT="45713" marB="45713"/>
                </a:tc>
                <a:tc>
                  <a:txBody>
                    <a:bodyPr/>
                    <a:lstStyle/>
                    <a:p>
                      <a:r>
                        <a:rPr lang="en-NZ" sz="3200" dirty="0" smtClean="0"/>
                        <a:t>Protection error</a:t>
                      </a:r>
                      <a:endParaRPr lang="en-NZ" sz="3200" dirty="0"/>
                    </a:p>
                  </a:txBody>
                  <a:tcPr marT="45713" marB="45713"/>
                </a:tc>
              </a:tr>
              <a:tr h="1156062">
                <a:tc>
                  <a:txBody>
                    <a:bodyPr/>
                    <a:lstStyle/>
                    <a:p>
                      <a:r>
                        <a:rPr lang="en-NZ" sz="3200" dirty="0" smtClean="0"/>
                        <a:t>Spawned by existing process</a:t>
                      </a:r>
                      <a:endParaRPr lang="en-NZ" sz="3200" dirty="0"/>
                    </a:p>
                  </a:txBody>
                  <a:tcPr marT="45713" marB="45713"/>
                </a:tc>
                <a:tc>
                  <a:txBody>
                    <a:bodyPr/>
                    <a:lstStyle/>
                    <a:p>
                      <a:r>
                        <a:rPr lang="en-NZ" sz="3200" dirty="0" smtClean="0"/>
                        <a:t>Operator or</a:t>
                      </a:r>
                      <a:r>
                        <a:rPr lang="en-NZ" sz="3200" baseline="0" dirty="0" smtClean="0"/>
                        <a:t> OS Intervention</a:t>
                      </a:r>
                      <a:endParaRPr lang="en-NZ" sz="3200" dirty="0"/>
                    </a:p>
                  </a:txBody>
                  <a:tcPr marT="45713" marB="45713"/>
                </a:tc>
              </a:tr>
            </a:tbl>
          </a:graphicData>
        </a:graphic>
      </p:graphicFrame>
    </p:spTree>
    <p:extLst>
      <p:ext uri="{BB962C8B-B14F-4D97-AF65-F5344CB8AC3E}">
        <p14:creationId xmlns:p14="http://schemas.microsoft.com/office/powerpoint/2010/main" val="856618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362200" y="0"/>
            <a:ext cx="7778750" cy="1104900"/>
          </a:xfrm>
        </p:spPr>
        <p:txBody>
          <a:bodyPr/>
          <a:lstStyle/>
          <a:p>
            <a:r>
              <a:rPr lang="en-US" altLang="ko-KR">
                <a:ea typeface="굴림" panose="020B0600000101010101" pitchFamily="34" charset="-127"/>
              </a:rPr>
              <a:t>Example: waitpid</a:t>
            </a:r>
          </a:p>
        </p:txBody>
      </p:sp>
      <p:sp>
        <p:nvSpPr>
          <p:cNvPr id="185347" name="Rectangle 3"/>
          <p:cNvSpPr>
            <a:spLocks noGrp="1" noChangeArrowheads="1"/>
          </p:cNvSpPr>
          <p:nvPr>
            <p:ph type="body" sz="half" idx="1"/>
          </p:nvPr>
        </p:nvSpPr>
        <p:spPr>
          <a:xfrm>
            <a:off x="204537" y="721895"/>
            <a:ext cx="11321716" cy="6136105"/>
          </a:xfrm>
        </p:spPr>
        <p:txBody>
          <a:bodyPr>
            <a:normAutofit lnSpcReduction="10000"/>
          </a:bodyPr>
          <a:lstStyle/>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#include &lt;</a:t>
            </a:r>
            <a:r>
              <a:rPr lang="en-US" altLang="ko-KR" b="1" dirty="0" err="1">
                <a:latin typeface="Courier New" panose="02070309020205020404" pitchFamily="49" charset="0"/>
                <a:ea typeface="굴림" panose="020B0600000101010101" pitchFamily="34" charset="-127"/>
              </a:rPr>
              <a:t>stdio.h</a:t>
            </a:r>
            <a:r>
              <a:rPr lang="en-US" altLang="ko-KR" b="1" dirty="0">
                <a:latin typeface="Courier New" panose="02070309020205020404" pitchFamily="49" charset="0"/>
                <a:ea typeface="굴림" panose="020B0600000101010101" pitchFamily="34" charset="-127"/>
              </a:rPr>
              <a:t>&gt;</a:t>
            </a:r>
          </a:p>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#include &lt;sys/</a:t>
            </a:r>
            <a:r>
              <a:rPr lang="en-US" altLang="ko-KR" b="1" dirty="0" err="1">
                <a:latin typeface="Courier New" panose="02070309020205020404" pitchFamily="49" charset="0"/>
                <a:ea typeface="굴림" panose="020B0600000101010101" pitchFamily="34" charset="-127"/>
              </a:rPr>
              <a:t>wait.h</a:t>
            </a:r>
            <a:r>
              <a:rPr lang="en-US" altLang="ko-KR" b="1" dirty="0">
                <a:latin typeface="Courier New" panose="02070309020205020404" pitchFamily="49" charset="0"/>
                <a:ea typeface="굴림" panose="020B0600000101010101" pitchFamily="34" charset="-127"/>
              </a:rPr>
              <a:t>&gt;</a:t>
            </a:r>
          </a:p>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#include &lt;sys/</a:t>
            </a:r>
            <a:r>
              <a:rPr lang="en-US" altLang="ko-KR" b="1" dirty="0" err="1">
                <a:latin typeface="Courier New" panose="02070309020205020404" pitchFamily="49" charset="0"/>
                <a:ea typeface="굴림" panose="020B0600000101010101" pitchFamily="34" charset="-127"/>
              </a:rPr>
              <a:t>types.h</a:t>
            </a:r>
            <a:r>
              <a:rPr lang="en-US" altLang="ko-KR" b="1" dirty="0">
                <a:latin typeface="Courier New" panose="02070309020205020404" pitchFamily="49" charset="0"/>
                <a:ea typeface="굴림" panose="020B0600000101010101" pitchFamily="34" charset="-127"/>
              </a:rPr>
              <a:t>&gt;</a:t>
            </a:r>
          </a:p>
          <a:p>
            <a:pPr>
              <a:lnSpc>
                <a:spcPct val="90000"/>
              </a:lnSpc>
              <a:buFont typeface="Monotype Sorts" charset="2"/>
              <a:buNone/>
            </a:pPr>
            <a:endParaRPr lang="en-US" altLang="ko-KR" b="1" dirty="0">
              <a:latin typeface="Courier New" panose="02070309020205020404" pitchFamily="49" charset="0"/>
              <a:ea typeface="굴림" panose="020B0600000101010101" pitchFamily="34" charset="-127"/>
            </a:endParaRPr>
          </a:p>
          <a:p>
            <a:pPr>
              <a:lnSpc>
                <a:spcPct val="90000"/>
              </a:lnSpc>
              <a:buFont typeface="Monotype Sorts" charset="2"/>
              <a:buNone/>
            </a:pPr>
            <a:r>
              <a:rPr lang="en-US" altLang="ko-KR" b="1" dirty="0" err="1">
                <a:latin typeface="Courier New" panose="02070309020205020404" pitchFamily="49" charset="0"/>
                <a:ea typeface="굴림" panose="020B0600000101010101" pitchFamily="34" charset="-127"/>
              </a:rPr>
              <a:t>int</a:t>
            </a:r>
            <a:r>
              <a:rPr lang="en-US" altLang="ko-KR" b="1" dirty="0">
                <a:latin typeface="Courier New" panose="02070309020205020404" pitchFamily="49" charset="0"/>
                <a:ea typeface="굴림" panose="020B0600000101010101" pitchFamily="34" charset="-127"/>
              </a:rPr>
              <a:t> main(void)</a:t>
            </a:r>
          </a:p>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	{</a:t>
            </a:r>
          </a:p>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   </a:t>
            </a:r>
            <a:r>
              <a:rPr lang="en-US" altLang="ko-KR" b="1" dirty="0" err="1">
                <a:latin typeface="Courier New" panose="02070309020205020404" pitchFamily="49" charset="0"/>
                <a:ea typeface="굴림" panose="020B0600000101010101" pitchFamily="34" charset="-127"/>
              </a:rPr>
              <a:t>pid_t</a:t>
            </a:r>
            <a:r>
              <a:rPr lang="en-US" altLang="ko-KR" b="1" dirty="0">
                <a:latin typeface="Courier New" panose="02070309020205020404" pitchFamily="49" charset="0"/>
                <a:ea typeface="굴림" panose="020B0600000101010101" pitchFamily="34" charset="-127"/>
              </a:rPr>
              <a:t> </a:t>
            </a:r>
            <a:r>
              <a:rPr lang="en-US" altLang="ko-KR" b="1" dirty="0" err="1">
                <a:latin typeface="Courier New" panose="02070309020205020404" pitchFamily="49" charset="0"/>
                <a:ea typeface="굴림" panose="020B0600000101010101" pitchFamily="34" charset="-127"/>
              </a:rPr>
              <a:t>pid</a:t>
            </a:r>
            <a:r>
              <a:rPr lang="en-US" altLang="ko-KR" b="1" dirty="0">
                <a:latin typeface="Courier New" panose="02070309020205020404" pitchFamily="49" charset="0"/>
                <a:ea typeface="굴림" panose="020B0600000101010101" pitchFamily="34" charset="-127"/>
              </a:rPr>
              <a:t>;</a:t>
            </a:r>
          </a:p>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   </a:t>
            </a:r>
            <a:r>
              <a:rPr lang="en-US" altLang="ko-KR" b="1" dirty="0" err="1">
                <a:latin typeface="Courier New" panose="02070309020205020404" pitchFamily="49" charset="0"/>
                <a:ea typeface="굴림" panose="020B0600000101010101" pitchFamily="34" charset="-127"/>
              </a:rPr>
              <a:t>int</a:t>
            </a:r>
            <a:r>
              <a:rPr lang="en-US" altLang="ko-KR" b="1" dirty="0">
                <a:latin typeface="Courier New" panose="02070309020205020404" pitchFamily="49" charset="0"/>
                <a:ea typeface="굴림" panose="020B0600000101010101" pitchFamily="34" charset="-127"/>
              </a:rPr>
              <a:t> status;</a:t>
            </a:r>
          </a:p>
          <a:p>
            <a:pPr>
              <a:lnSpc>
                <a:spcPct val="90000"/>
              </a:lnSpc>
              <a:buFont typeface="Monotype Sorts" charset="2"/>
              <a:buNone/>
            </a:pPr>
            <a:endParaRPr lang="en-US" altLang="ko-KR" b="1" dirty="0">
              <a:latin typeface="Courier New" panose="02070309020205020404" pitchFamily="49" charset="0"/>
              <a:ea typeface="굴림" panose="020B0600000101010101" pitchFamily="34" charset="-127"/>
            </a:endParaRPr>
          </a:p>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   if( (</a:t>
            </a:r>
            <a:r>
              <a:rPr lang="en-US" altLang="ko-KR" b="1" dirty="0" err="1">
                <a:latin typeface="Courier New" panose="02070309020205020404" pitchFamily="49" charset="0"/>
                <a:ea typeface="굴림" panose="020B0600000101010101" pitchFamily="34" charset="-127"/>
              </a:rPr>
              <a:t>pid</a:t>
            </a:r>
            <a:r>
              <a:rPr lang="en-US" altLang="ko-KR" b="1" dirty="0">
                <a:latin typeface="Courier New" panose="02070309020205020404" pitchFamily="49" charset="0"/>
                <a:ea typeface="굴림" panose="020B0600000101010101" pitchFamily="34" charset="-127"/>
              </a:rPr>
              <a:t> = fork() ) == 0 ) </a:t>
            </a:r>
          </a:p>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		{ /* child */</a:t>
            </a:r>
          </a:p>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      	</a:t>
            </a:r>
            <a:r>
              <a:rPr lang="en-US" altLang="ko-KR" b="1" dirty="0" err="1">
                <a:latin typeface="Courier New" panose="02070309020205020404" pitchFamily="49" charset="0"/>
                <a:ea typeface="굴림" panose="020B0600000101010101" pitchFamily="34" charset="-127"/>
              </a:rPr>
              <a:t>printf</a:t>
            </a:r>
            <a:r>
              <a:rPr lang="en-US" altLang="ko-KR" b="1" dirty="0">
                <a:latin typeface="Courier New" panose="02070309020205020404" pitchFamily="49" charset="0"/>
                <a:ea typeface="굴림" panose="020B0600000101010101" pitchFamily="34" charset="-127"/>
              </a:rPr>
              <a:t>(“I am a child with </a:t>
            </a:r>
            <a:r>
              <a:rPr lang="en-US" altLang="ko-KR" b="1" dirty="0" err="1">
                <a:latin typeface="Courier New" panose="02070309020205020404" pitchFamily="49" charset="0"/>
                <a:ea typeface="굴림" panose="020B0600000101010101" pitchFamily="34" charset="-127"/>
              </a:rPr>
              <a:t>pid</a:t>
            </a:r>
            <a:r>
              <a:rPr lang="en-US" altLang="ko-KR" b="1" dirty="0">
                <a:latin typeface="Courier New" panose="02070309020205020404" pitchFamily="49" charset="0"/>
                <a:ea typeface="굴림" panose="020B0600000101010101" pitchFamily="34" charset="-127"/>
              </a:rPr>
              <a:t> = %d\n”,</a:t>
            </a:r>
          </a:p>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      	</a:t>
            </a:r>
            <a:r>
              <a:rPr lang="en-US" altLang="ko-KR" b="1" dirty="0" err="1">
                <a:latin typeface="Courier New" panose="02070309020205020404" pitchFamily="49" charset="0"/>
                <a:ea typeface="굴림" panose="020B0600000101010101" pitchFamily="34" charset="-127"/>
              </a:rPr>
              <a:t>getpid</a:t>
            </a:r>
            <a:r>
              <a:rPr lang="en-US" altLang="ko-KR" b="1" dirty="0">
                <a:latin typeface="Courier New" panose="02070309020205020404" pitchFamily="49" charset="0"/>
                <a:ea typeface="굴림" panose="020B0600000101010101" pitchFamily="34" charset="-127"/>
              </a:rPr>
              <a:t>());</a:t>
            </a:r>
          </a:p>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      	sleep(60);</a:t>
            </a:r>
          </a:p>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      	</a:t>
            </a:r>
            <a:r>
              <a:rPr lang="en-US" altLang="ko-KR" b="1" dirty="0" err="1">
                <a:latin typeface="Courier New" panose="02070309020205020404" pitchFamily="49" charset="0"/>
                <a:ea typeface="굴림" panose="020B0600000101010101" pitchFamily="34" charset="-127"/>
              </a:rPr>
              <a:t>printf</a:t>
            </a:r>
            <a:r>
              <a:rPr lang="en-US" altLang="ko-KR" b="1" dirty="0">
                <a:latin typeface="Courier New" panose="02070309020205020404" pitchFamily="49" charset="0"/>
                <a:ea typeface="굴림" panose="020B0600000101010101" pitchFamily="34" charset="-127"/>
              </a:rPr>
              <a:t>(“child terminates\n”);</a:t>
            </a:r>
          </a:p>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      	exit(0);</a:t>
            </a:r>
          </a:p>
          <a:p>
            <a:pPr>
              <a:lnSpc>
                <a:spcPct val="90000"/>
              </a:lnSpc>
              <a:buFont typeface="Monotype Sorts" charset="2"/>
              <a:buNone/>
            </a:pPr>
            <a:r>
              <a:rPr lang="en-US" altLang="ko-KR" b="1" dirty="0">
                <a:latin typeface="Courier New" panose="02070309020205020404" pitchFamily="49" charset="0"/>
                <a:ea typeface="굴림" panose="020B0600000101010101" pitchFamily="34" charset="-127"/>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Rectangle 5"/>
          <p:cNvSpPr>
            <a:spLocks noChangeArrowheads="1"/>
          </p:cNvSpPr>
          <p:nvPr/>
        </p:nvSpPr>
        <p:spPr bwMode="auto">
          <a:xfrm>
            <a:off x="264695" y="108284"/>
            <a:ext cx="11393905" cy="652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ko-KR" b="1" dirty="0">
                <a:latin typeface="Courier New" panose="02070309020205020404" pitchFamily="49" charset="0"/>
                <a:ea typeface="굴림" panose="020B0600000101010101" pitchFamily="34" charset="-127"/>
              </a:rPr>
              <a:t>else 	</a:t>
            </a:r>
          </a:p>
          <a:p>
            <a:r>
              <a:rPr lang="en-US" altLang="ko-KR" b="1" dirty="0">
                <a:latin typeface="Courier New" panose="02070309020205020404" pitchFamily="49" charset="0"/>
                <a:ea typeface="굴림" panose="020B0600000101010101" pitchFamily="34" charset="-127"/>
              </a:rPr>
              <a:t>	{ /* parent */</a:t>
            </a:r>
          </a:p>
          <a:p>
            <a:r>
              <a:rPr lang="en-US" altLang="ko-KR" b="1" dirty="0">
                <a:latin typeface="Courier New" panose="02070309020205020404" pitchFamily="49" charset="0"/>
                <a:ea typeface="굴림" panose="020B0600000101010101" pitchFamily="34" charset="-127"/>
              </a:rPr>
              <a:t>      	while (1) </a:t>
            </a:r>
          </a:p>
          <a:p>
            <a:r>
              <a:rPr lang="en-US" altLang="ko-KR" b="1" dirty="0">
                <a:latin typeface="Courier New" panose="02070309020205020404" pitchFamily="49" charset="0"/>
                <a:ea typeface="굴림" panose="020B0600000101010101" pitchFamily="34" charset="-127"/>
              </a:rPr>
              <a:t>		{</a:t>
            </a:r>
          </a:p>
          <a:p>
            <a:r>
              <a:rPr lang="en-US" altLang="ko-KR" b="1" dirty="0">
                <a:latin typeface="Courier New" panose="02070309020205020404" pitchFamily="49" charset="0"/>
                <a:ea typeface="굴림" panose="020B0600000101010101" pitchFamily="34" charset="-127"/>
              </a:rPr>
              <a:t>         	</a:t>
            </a:r>
            <a:r>
              <a:rPr lang="en-US" altLang="ko-KR" b="1" dirty="0" err="1">
                <a:latin typeface="Courier New" panose="02070309020205020404" pitchFamily="49" charset="0"/>
                <a:ea typeface="굴림" panose="020B0600000101010101" pitchFamily="34" charset="-127"/>
              </a:rPr>
              <a:t>waitpid</a:t>
            </a:r>
            <a:r>
              <a:rPr lang="en-US" altLang="ko-KR" b="1" dirty="0">
                <a:latin typeface="Courier New" panose="02070309020205020404" pitchFamily="49" charset="0"/>
                <a:ea typeface="굴림" panose="020B0600000101010101" pitchFamily="34" charset="-127"/>
              </a:rPr>
              <a:t>( </a:t>
            </a:r>
            <a:r>
              <a:rPr lang="en-US" altLang="ko-KR" b="1" dirty="0" err="1">
                <a:latin typeface="Courier New" panose="02070309020205020404" pitchFamily="49" charset="0"/>
                <a:ea typeface="굴림" panose="020B0600000101010101" pitchFamily="34" charset="-127"/>
              </a:rPr>
              <a:t>pid</a:t>
            </a:r>
            <a:r>
              <a:rPr lang="en-US" altLang="ko-KR" b="1" dirty="0">
                <a:latin typeface="Courier New" panose="02070309020205020404" pitchFamily="49" charset="0"/>
                <a:ea typeface="굴림" panose="020B0600000101010101" pitchFamily="34" charset="-127"/>
              </a:rPr>
              <a:t>, &amp;status, WUNTRACED );</a:t>
            </a:r>
          </a:p>
          <a:p>
            <a:r>
              <a:rPr lang="en-US" altLang="ko-KR" b="1" dirty="0">
                <a:latin typeface="Courier New" panose="02070309020205020404" pitchFamily="49" charset="0"/>
                <a:ea typeface="굴림" panose="020B0600000101010101" pitchFamily="34" charset="-127"/>
              </a:rPr>
              <a:t>         	if( WIFSTOPPED(status) ) </a:t>
            </a:r>
          </a:p>
          <a:p>
            <a:r>
              <a:rPr lang="en-US" altLang="ko-KR" b="1" dirty="0">
                <a:latin typeface="Courier New" panose="02070309020205020404" pitchFamily="49" charset="0"/>
                <a:ea typeface="굴림" panose="020B0600000101010101" pitchFamily="34" charset="-127"/>
              </a:rPr>
              <a:t>			{</a:t>
            </a:r>
          </a:p>
          <a:p>
            <a:r>
              <a:rPr lang="en-US" altLang="ko-KR" b="1" dirty="0">
                <a:latin typeface="Courier New" panose="02070309020205020404" pitchFamily="49" charset="0"/>
                <a:ea typeface="굴림" panose="020B0600000101010101" pitchFamily="34" charset="-127"/>
              </a:rPr>
              <a:t>            		</a:t>
            </a:r>
            <a:r>
              <a:rPr lang="en-US" altLang="ko-KR" b="1" dirty="0" err="1">
                <a:latin typeface="Courier New" panose="02070309020205020404" pitchFamily="49" charset="0"/>
                <a:ea typeface="굴림" panose="020B0600000101010101" pitchFamily="34" charset="-127"/>
              </a:rPr>
              <a:t>printf</a:t>
            </a:r>
            <a:r>
              <a:rPr lang="en-US" altLang="ko-KR" b="1" dirty="0">
                <a:latin typeface="Courier New" panose="02070309020205020404" pitchFamily="49" charset="0"/>
                <a:ea typeface="굴림" panose="020B0600000101010101" pitchFamily="34" charset="-127"/>
              </a:rPr>
              <a:t>(“child stopped, signal(%d)\n”,</a:t>
            </a:r>
          </a:p>
          <a:p>
            <a:r>
              <a:rPr lang="en-US" altLang="ko-KR" b="1" dirty="0">
                <a:latin typeface="Courier New" panose="02070309020205020404" pitchFamily="49" charset="0"/>
                <a:ea typeface="굴림" panose="020B0600000101010101" pitchFamily="34" charset="-127"/>
              </a:rPr>
              <a:t>                       	WSTOPSIG(status));</a:t>
            </a:r>
          </a:p>
          <a:p>
            <a:r>
              <a:rPr lang="en-US" altLang="ko-KR" b="1" dirty="0">
                <a:latin typeface="Courier New" panose="02070309020205020404" pitchFamily="49" charset="0"/>
                <a:ea typeface="굴림" panose="020B0600000101010101" pitchFamily="34" charset="-127"/>
              </a:rPr>
              <a:t>            		continue;</a:t>
            </a:r>
          </a:p>
          <a:p>
            <a:r>
              <a:rPr lang="en-US" altLang="ko-KR" b="1" dirty="0">
                <a:latin typeface="Courier New" panose="02070309020205020404" pitchFamily="49" charset="0"/>
                <a:ea typeface="굴림" panose="020B0600000101010101" pitchFamily="34" charset="-127"/>
              </a:rPr>
              <a:t>         		}</a:t>
            </a:r>
          </a:p>
          <a:p>
            <a:r>
              <a:rPr lang="en-US" altLang="ko-KR" b="1" dirty="0">
                <a:latin typeface="Courier New" panose="02070309020205020404" pitchFamily="49" charset="0"/>
                <a:ea typeface="굴림" panose="020B0600000101010101" pitchFamily="34" charset="-127"/>
              </a:rPr>
              <a:t>         	else if( WIFEXITED(status) )</a:t>
            </a:r>
          </a:p>
          <a:p>
            <a:r>
              <a:rPr lang="en-US" altLang="ko-KR" b="1" dirty="0">
                <a:latin typeface="Courier New" panose="02070309020205020404" pitchFamily="49" charset="0"/>
                <a:ea typeface="굴림" panose="020B0600000101010101" pitchFamily="34" charset="-127"/>
              </a:rPr>
              <a:t>            		</a:t>
            </a:r>
            <a:r>
              <a:rPr lang="en-US" altLang="ko-KR" b="1" dirty="0" err="1">
                <a:latin typeface="Courier New" panose="02070309020205020404" pitchFamily="49" charset="0"/>
                <a:ea typeface="굴림" panose="020B0600000101010101" pitchFamily="34" charset="-127"/>
              </a:rPr>
              <a:t>printf</a:t>
            </a:r>
            <a:r>
              <a:rPr lang="en-US" altLang="ko-KR" b="1" dirty="0">
                <a:latin typeface="Courier New" panose="02070309020205020404" pitchFamily="49" charset="0"/>
                <a:ea typeface="굴림" panose="020B0600000101010101" pitchFamily="34" charset="-127"/>
              </a:rPr>
              <a:t>(“normal termination with</a:t>
            </a:r>
          </a:p>
          <a:p>
            <a:r>
              <a:rPr lang="en-US" altLang="ko-KR" b="1" dirty="0">
                <a:latin typeface="Courier New" panose="02070309020205020404" pitchFamily="49" charset="0"/>
                <a:ea typeface="굴림" panose="020B0600000101010101" pitchFamily="34" charset="-127"/>
              </a:rPr>
              <a:t>                       status(%d)\n”,</a:t>
            </a:r>
          </a:p>
          <a:p>
            <a:r>
              <a:rPr lang="en-US" altLang="ko-KR" b="1" dirty="0">
                <a:latin typeface="Courier New" panose="02070309020205020404" pitchFamily="49" charset="0"/>
                <a:ea typeface="굴림" panose="020B0600000101010101" pitchFamily="34" charset="-127"/>
              </a:rPr>
              <a:t>                       WEXITSTATUS(status));</a:t>
            </a:r>
          </a:p>
          <a:p>
            <a:r>
              <a:rPr lang="en-US" altLang="ko-KR" b="1" dirty="0">
                <a:latin typeface="Courier New" panose="02070309020205020404" pitchFamily="49" charset="0"/>
                <a:ea typeface="굴림" panose="020B0600000101010101" pitchFamily="34" charset="-127"/>
              </a:rPr>
              <a:t>         	else if (WIFSIGNALED(status))</a:t>
            </a:r>
          </a:p>
          <a:p>
            <a:r>
              <a:rPr lang="en-US" altLang="ko-KR" b="1" dirty="0">
                <a:latin typeface="Courier New" panose="02070309020205020404" pitchFamily="49" charset="0"/>
                <a:ea typeface="굴림" panose="020B0600000101010101" pitchFamily="34" charset="-127"/>
              </a:rPr>
              <a:t>            		</a:t>
            </a:r>
            <a:r>
              <a:rPr lang="en-US" altLang="ko-KR" b="1" dirty="0" err="1">
                <a:latin typeface="Courier New" panose="02070309020205020404" pitchFamily="49" charset="0"/>
                <a:ea typeface="굴림" panose="020B0600000101010101" pitchFamily="34" charset="-127"/>
              </a:rPr>
              <a:t>printf</a:t>
            </a:r>
            <a:r>
              <a:rPr lang="en-US" altLang="ko-KR" b="1" dirty="0">
                <a:latin typeface="Courier New" panose="02070309020205020404" pitchFamily="49" charset="0"/>
                <a:ea typeface="굴림" panose="020B0600000101010101" pitchFamily="34" charset="-127"/>
              </a:rPr>
              <a:t>(“abnormal termination,   </a:t>
            </a:r>
          </a:p>
          <a:p>
            <a:r>
              <a:rPr lang="en-US" altLang="ko-KR" b="1" dirty="0">
                <a:latin typeface="Courier New" panose="02070309020205020404" pitchFamily="49" charset="0"/>
                <a:ea typeface="굴림" panose="020B0600000101010101" pitchFamily="34" charset="-127"/>
              </a:rPr>
              <a:t>                       signal(%d)\n”,</a:t>
            </a:r>
          </a:p>
          <a:p>
            <a:r>
              <a:rPr lang="en-US" altLang="ko-KR" b="1" dirty="0">
                <a:latin typeface="Courier New" panose="02070309020205020404" pitchFamily="49" charset="0"/>
                <a:ea typeface="굴림" panose="020B0600000101010101" pitchFamily="34" charset="-127"/>
              </a:rPr>
              <a:t>                       WTERMSIG(status));</a:t>
            </a:r>
          </a:p>
          <a:p>
            <a:r>
              <a:rPr lang="en-US" altLang="ko-KR" b="1" dirty="0">
                <a:latin typeface="Courier New" panose="02070309020205020404" pitchFamily="49" charset="0"/>
                <a:ea typeface="굴림" panose="020B0600000101010101" pitchFamily="34" charset="-127"/>
              </a:rPr>
              <a:t>         	exit(0);</a:t>
            </a:r>
          </a:p>
          <a:p>
            <a:r>
              <a:rPr lang="en-US" altLang="ko-KR" b="1" dirty="0">
                <a:latin typeface="Courier New" panose="02070309020205020404" pitchFamily="49" charset="0"/>
                <a:ea typeface="굴림" panose="020B0600000101010101" pitchFamily="34" charset="-127"/>
              </a:rPr>
              <a:t>      		} /* while */</a:t>
            </a:r>
          </a:p>
          <a:p>
            <a:r>
              <a:rPr lang="en-US" altLang="ko-KR" b="1" dirty="0">
                <a:latin typeface="Courier New" panose="02070309020205020404" pitchFamily="49" charset="0"/>
                <a:ea typeface="굴림" panose="020B0600000101010101" pitchFamily="34" charset="-127"/>
              </a:rPr>
              <a:t>   	} /* parent */</a:t>
            </a:r>
          </a:p>
          <a:p>
            <a:r>
              <a:rPr lang="en-US" altLang="ko-KR" b="1" dirty="0">
                <a:latin typeface="Courier New" panose="02070309020205020404" pitchFamily="49" charset="0"/>
                <a:ea typeface="굴림" panose="020B0600000101010101" pitchFamily="34" charset="-127"/>
              </a:rPr>
              <a:t>} /* main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noFill/>
          <a:ln/>
        </p:spPr>
        <p:txBody>
          <a:bodyPr/>
          <a:lstStyle/>
          <a:p>
            <a:r>
              <a:rPr lang="en-US" altLang="en-US" dirty="0" smtClean="0"/>
              <a:t>Process </a:t>
            </a:r>
            <a:r>
              <a:rPr lang="en-US" altLang="en-US" dirty="0"/>
              <a:t>Data</a:t>
            </a:r>
          </a:p>
        </p:txBody>
      </p:sp>
      <p:sp>
        <p:nvSpPr>
          <p:cNvPr id="144387" name="Rectangle 3"/>
          <p:cNvSpPr>
            <a:spLocks noGrp="1" noChangeArrowheads="1"/>
          </p:cNvSpPr>
          <p:nvPr>
            <p:ph type="body" idx="1"/>
          </p:nvPr>
        </p:nvSpPr>
        <p:spPr>
          <a:xfrm>
            <a:off x="2362200" y="2190750"/>
            <a:ext cx="7391400" cy="2649538"/>
          </a:xfrm>
          <a:noFill/>
          <a:ln/>
        </p:spPr>
        <p:txBody>
          <a:bodyPr>
            <a:normAutofit lnSpcReduction="10000"/>
          </a:bodyPr>
          <a:lstStyle/>
          <a:p>
            <a:r>
              <a:rPr lang="en-US" altLang="en-US"/>
              <a:t>Since a child process is a </a:t>
            </a:r>
            <a:r>
              <a:rPr lang="en-US" altLang="en-US" b="1">
                <a:solidFill>
                  <a:schemeClr val="tx2"/>
                </a:solidFill>
              </a:rPr>
              <a:t>copy</a:t>
            </a:r>
            <a:r>
              <a:rPr lang="en-US" altLang="en-US"/>
              <a:t> of the parent, it has copies of the parent’s data.</a:t>
            </a:r>
            <a:br>
              <a:rPr lang="en-US" altLang="en-US"/>
            </a:br>
            <a:endParaRPr lang="en-US" altLang="en-US"/>
          </a:p>
          <a:p>
            <a:r>
              <a:rPr lang="en-US" altLang="en-US"/>
              <a:t>A change to a variable in the child will </a:t>
            </a:r>
            <a:r>
              <a:rPr lang="en-US" altLang="en-US" i="1">
                <a:solidFill>
                  <a:schemeClr val="accent1"/>
                </a:solidFill>
              </a:rPr>
              <a:t>not</a:t>
            </a:r>
            <a:r>
              <a:rPr lang="en-US" altLang="en-US"/>
              <a:t> change that variable in the parent.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2209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en-US" altLang="en-US" sz="4000">
                <a:solidFill>
                  <a:schemeClr val="tx2"/>
                </a:solidFill>
                <a:latin typeface="Times New Roman" panose="02020603050405020304" pitchFamily="18" charset="0"/>
              </a:rPr>
              <a:t>Example				(globex.c)</a:t>
            </a:r>
            <a:endParaRPr lang="en-US" altLang="en-US" sz="4000">
              <a:solidFill>
                <a:schemeClr val="accent2"/>
              </a:solidFill>
              <a:effectLst>
                <a:outerShdw blurRad="38100" dist="38100" dir="2700000" algn="tl">
                  <a:srgbClr val="000000"/>
                </a:outerShdw>
              </a:effectLst>
              <a:latin typeface="Times New Roman" panose="02020603050405020304" pitchFamily="18" charset="0"/>
            </a:endParaRPr>
          </a:p>
        </p:txBody>
      </p:sp>
      <p:sp>
        <p:nvSpPr>
          <p:cNvPr id="145411" name="Rectangle 3"/>
          <p:cNvSpPr>
            <a:spLocks noChangeArrowheads="1"/>
          </p:cNvSpPr>
          <p:nvPr/>
        </p:nvSpPr>
        <p:spPr bwMode="auto">
          <a:xfrm>
            <a:off x="2133600" y="16764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800">
                <a:solidFill>
                  <a:schemeClr val="tx1"/>
                </a:solidFill>
                <a:latin typeface="Angsana New" panose="02020603050405020304" pitchFamily="18" charset="-34"/>
              </a:defRPr>
            </a:lvl1pPr>
            <a:lvl2pPr marL="742950" indent="-285750">
              <a:defRPr sz="2800">
                <a:solidFill>
                  <a:schemeClr val="tx1"/>
                </a:solidFill>
                <a:latin typeface="Angsana New" panose="02020603050405020304" pitchFamily="18" charset="-34"/>
              </a:defRPr>
            </a:lvl2pPr>
            <a:lvl3pPr marL="1143000" indent="-228600">
              <a:defRPr sz="2800">
                <a:solidFill>
                  <a:schemeClr val="tx1"/>
                </a:solidFill>
                <a:latin typeface="Angsana New" panose="02020603050405020304" pitchFamily="18" charset="-34"/>
              </a:defRPr>
            </a:lvl3pPr>
            <a:lvl4pPr marL="1600200" indent="-228600">
              <a:defRPr sz="2800">
                <a:solidFill>
                  <a:schemeClr val="tx1"/>
                </a:solidFill>
                <a:latin typeface="Angsana New" panose="02020603050405020304" pitchFamily="18" charset="-34"/>
              </a:defRPr>
            </a:lvl4pPr>
            <a:lvl5pPr marL="2057400" indent="-228600">
              <a:defRPr sz="2800">
                <a:solidFill>
                  <a:schemeClr val="tx1"/>
                </a:solidFill>
                <a:latin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ngsana New" panose="02020603050405020304" pitchFamily="18" charset="-34"/>
              </a:defRPr>
            </a:lvl9pPr>
          </a:lstStyle>
          <a:p>
            <a:pPr>
              <a:spcBef>
                <a:spcPct val="20000"/>
              </a:spcBef>
            </a:pPr>
            <a:r>
              <a:rPr lang="en-US" altLang="en-US" sz="2400" dirty="0">
                <a:latin typeface="Courier New" panose="02070309020205020404" pitchFamily="49" charset="0"/>
              </a:rPr>
              <a:t>	</a:t>
            </a:r>
            <a:r>
              <a:rPr lang="en-US" altLang="en-US" sz="2400" b="1" dirty="0">
                <a:latin typeface="Courier New" panose="02070309020205020404" pitchFamily="49" charset="0"/>
              </a:rPr>
              <a:t>#include &lt;</a:t>
            </a:r>
            <a:r>
              <a:rPr lang="en-US" altLang="en-US" sz="2400" b="1" dirty="0" err="1">
                <a:latin typeface="Courier New" panose="02070309020205020404" pitchFamily="49" charset="0"/>
              </a:rPr>
              <a:t>stdio.h</a:t>
            </a:r>
            <a:r>
              <a:rPr lang="en-US" altLang="en-US" sz="2400" b="1" dirty="0">
                <a:latin typeface="Courier New" panose="02070309020205020404" pitchFamily="49" charset="0"/>
              </a:rPr>
              <a:t>&gt;</a:t>
            </a:r>
            <a:br>
              <a:rPr lang="en-US" altLang="en-US" sz="2400" b="1" dirty="0">
                <a:latin typeface="Courier New" panose="02070309020205020404" pitchFamily="49" charset="0"/>
              </a:rPr>
            </a:br>
            <a:r>
              <a:rPr lang="en-US" altLang="en-US" sz="2400" b="1" dirty="0">
                <a:latin typeface="Courier New" panose="02070309020205020404" pitchFamily="49" charset="0"/>
              </a:rPr>
              <a:t>#include &lt;sys/</a:t>
            </a:r>
            <a:r>
              <a:rPr lang="en-US" altLang="en-US" sz="2400" b="1" dirty="0" err="1">
                <a:latin typeface="Courier New" panose="02070309020205020404" pitchFamily="49" charset="0"/>
              </a:rPr>
              <a:t>types.h</a:t>
            </a:r>
            <a:r>
              <a:rPr lang="en-US" altLang="en-US" sz="2400" b="1" dirty="0">
                <a:latin typeface="Courier New" panose="02070309020205020404" pitchFamily="49" charset="0"/>
              </a:rPr>
              <a:t>&gt;</a:t>
            </a:r>
            <a:br>
              <a:rPr lang="en-US" altLang="en-US" sz="2400" b="1" dirty="0">
                <a:latin typeface="Courier New" panose="02070309020205020404" pitchFamily="49" charset="0"/>
              </a:rPr>
            </a:br>
            <a:r>
              <a:rPr lang="en-US" altLang="en-US" sz="2400" b="1" dirty="0">
                <a:latin typeface="Courier New" panose="02070309020205020404" pitchFamily="49" charset="0"/>
              </a:rPr>
              <a:t>#include &lt;</a:t>
            </a:r>
            <a:r>
              <a:rPr lang="en-US" altLang="en-US" sz="2400" b="1" dirty="0" err="1">
                <a:latin typeface="Courier New" panose="02070309020205020404" pitchFamily="49" charset="0"/>
              </a:rPr>
              <a:t>unistd.h</a:t>
            </a:r>
            <a:r>
              <a:rPr lang="en-US" altLang="en-US" sz="2400" b="1" dirty="0">
                <a:latin typeface="Courier New" panose="02070309020205020404" pitchFamily="49" charset="0"/>
              </a:rPr>
              <a:t>&gt;</a:t>
            </a:r>
            <a:br>
              <a:rPr lang="en-US" altLang="en-US" sz="2400" b="1" dirty="0">
                <a:latin typeface="Courier New" panose="02070309020205020404" pitchFamily="49" charset="0"/>
              </a:rPr>
            </a:br>
            <a:r>
              <a:rPr lang="en-US" altLang="en-US" sz="2400" b="1" dirty="0">
                <a:latin typeface="Courier New" panose="02070309020205020404" pitchFamily="49" charset="0"/>
              </a:rPr>
              <a:t/>
            </a:r>
            <a:br>
              <a:rPr lang="en-US" altLang="en-US" sz="2400" b="1" dirty="0">
                <a:latin typeface="Courier New" panose="02070309020205020404" pitchFamily="49" charset="0"/>
              </a:rPr>
            </a:br>
            <a:r>
              <a:rPr lang="en-US" altLang="en-US" sz="2400" b="1" dirty="0" err="1">
                <a:latin typeface="Courier New" panose="02070309020205020404" pitchFamily="49" charset="0"/>
              </a:rPr>
              <a:t>int</a:t>
            </a:r>
            <a:r>
              <a:rPr lang="en-US" altLang="en-US" sz="2400" b="1" dirty="0">
                <a:latin typeface="Courier New" panose="02070309020205020404" pitchFamily="49" charset="0"/>
              </a:rPr>
              <a:t> </a:t>
            </a:r>
            <a:r>
              <a:rPr lang="en-US" altLang="en-US" sz="2400" b="1" dirty="0" err="1">
                <a:latin typeface="Courier New" panose="02070309020205020404" pitchFamily="49" charset="0"/>
              </a:rPr>
              <a:t>globvar</a:t>
            </a:r>
            <a:r>
              <a:rPr lang="en-US" altLang="en-US" sz="2400" b="1" dirty="0">
                <a:latin typeface="Courier New" panose="02070309020205020404" pitchFamily="49" charset="0"/>
              </a:rPr>
              <a:t> = 6; </a:t>
            </a:r>
            <a:br>
              <a:rPr lang="en-US" altLang="en-US" sz="2400" b="1" dirty="0">
                <a:latin typeface="Courier New" panose="02070309020205020404" pitchFamily="49" charset="0"/>
              </a:rPr>
            </a:br>
            <a:r>
              <a:rPr lang="en-US" altLang="en-US" sz="2400" b="1" dirty="0">
                <a:latin typeface="Courier New" panose="02070309020205020404" pitchFamily="49" charset="0"/>
              </a:rPr>
              <a:t>char </a:t>
            </a:r>
            <a:r>
              <a:rPr lang="en-US" altLang="en-US" sz="2400" b="1" dirty="0" err="1">
                <a:latin typeface="Courier New" panose="02070309020205020404" pitchFamily="49" charset="0"/>
              </a:rPr>
              <a:t>buf</a:t>
            </a:r>
            <a:r>
              <a:rPr lang="en-US" altLang="en-US" sz="2400" b="1" dirty="0">
                <a:latin typeface="Courier New" panose="02070309020205020404" pitchFamily="49" charset="0"/>
              </a:rPr>
              <a:t>[] = “</a:t>
            </a:r>
            <a:r>
              <a:rPr lang="en-US" altLang="en-US" sz="2400" b="1" dirty="0" err="1">
                <a:latin typeface="Courier New" panose="02070309020205020404" pitchFamily="49" charset="0"/>
              </a:rPr>
              <a:t>stdout</a:t>
            </a:r>
            <a:r>
              <a:rPr lang="en-US" altLang="en-US" sz="2400" b="1" dirty="0">
                <a:latin typeface="Courier New" panose="02070309020205020404" pitchFamily="49" charset="0"/>
              </a:rPr>
              <a:t> write\n”;</a:t>
            </a:r>
            <a:br>
              <a:rPr lang="en-US" altLang="en-US" sz="2400" b="1" dirty="0">
                <a:latin typeface="Courier New" panose="02070309020205020404" pitchFamily="49" charset="0"/>
              </a:rPr>
            </a:br>
            <a:r>
              <a:rPr lang="en-US" altLang="en-US" sz="2400" b="1" dirty="0">
                <a:latin typeface="Courier New" panose="02070309020205020404" pitchFamily="49" charset="0"/>
              </a:rPr>
              <a:t/>
            </a:r>
            <a:br>
              <a:rPr lang="en-US" altLang="en-US" sz="2400" b="1" dirty="0">
                <a:latin typeface="Courier New" panose="02070309020205020404" pitchFamily="49" charset="0"/>
              </a:rPr>
            </a:br>
            <a:r>
              <a:rPr lang="en-US" altLang="en-US" sz="2400" b="1" dirty="0" err="1">
                <a:latin typeface="Courier New" panose="02070309020205020404" pitchFamily="49" charset="0"/>
              </a:rPr>
              <a:t>int</a:t>
            </a:r>
            <a:r>
              <a:rPr lang="en-US" altLang="en-US" sz="2400" b="1" dirty="0">
                <a:latin typeface="Courier New" panose="02070309020205020404" pitchFamily="49" charset="0"/>
              </a:rPr>
              <a:t> main(void)</a:t>
            </a:r>
            <a:br>
              <a:rPr lang="en-US" altLang="en-US" sz="2400" b="1" dirty="0">
                <a:latin typeface="Courier New" panose="02070309020205020404" pitchFamily="49" charset="0"/>
              </a:rPr>
            </a:br>
            <a:r>
              <a:rPr lang="en-US" altLang="en-US" sz="2400" b="1" dirty="0">
                <a:latin typeface="Courier New" panose="02070309020205020404" pitchFamily="49" charset="0"/>
              </a:rPr>
              <a:t>	{ </a:t>
            </a:r>
            <a:br>
              <a:rPr lang="en-US" altLang="en-US" sz="2400" b="1" dirty="0">
                <a:latin typeface="Courier New" panose="02070309020205020404" pitchFamily="49" charset="0"/>
              </a:rPr>
            </a:br>
            <a:r>
              <a:rPr lang="en-US" altLang="en-US" sz="2400" b="1" dirty="0">
                <a:latin typeface="Courier New" panose="02070309020205020404" pitchFamily="49" charset="0"/>
              </a:rPr>
              <a:t>  	</a:t>
            </a:r>
            <a:r>
              <a:rPr lang="en-US" altLang="en-US" sz="2400" b="1" dirty="0" err="1">
                <a:latin typeface="Courier New" panose="02070309020205020404" pitchFamily="49" charset="0"/>
              </a:rPr>
              <a:t>int</a:t>
            </a:r>
            <a:r>
              <a:rPr lang="en-US" altLang="en-US" sz="2400" b="1" dirty="0">
                <a:latin typeface="Courier New" panose="02070309020205020404" pitchFamily="49" charset="0"/>
              </a:rPr>
              <a:t> w = 88;</a:t>
            </a:r>
            <a:br>
              <a:rPr lang="en-US" altLang="en-US" sz="2400" b="1" dirty="0">
                <a:latin typeface="Courier New" panose="02070309020205020404" pitchFamily="49" charset="0"/>
              </a:rPr>
            </a:br>
            <a:r>
              <a:rPr lang="en-US" altLang="en-US" sz="2400" b="1" dirty="0">
                <a:latin typeface="Courier New" panose="02070309020205020404" pitchFamily="49" charset="0"/>
              </a:rPr>
              <a:t>  	</a:t>
            </a:r>
            <a:r>
              <a:rPr lang="en-US" altLang="en-US" sz="2400" b="1" dirty="0" err="1">
                <a:latin typeface="Courier New" panose="02070309020205020404" pitchFamily="49" charset="0"/>
              </a:rPr>
              <a:t>pid_t</a:t>
            </a:r>
            <a:r>
              <a:rPr lang="en-US" altLang="en-US" sz="2400" b="1" dirty="0">
                <a:latin typeface="Courier New" panose="02070309020205020404" pitchFamily="49" charset="0"/>
              </a:rPr>
              <a:t> </a:t>
            </a:r>
            <a:r>
              <a:rPr lang="en-US" altLang="en-US" sz="2400" b="1" dirty="0" err="1">
                <a:latin typeface="Courier New" panose="02070309020205020404" pitchFamily="49" charset="0"/>
              </a:rPr>
              <a:t>pid</a:t>
            </a:r>
            <a:r>
              <a:rPr lang="en-US" altLang="en-US" sz="2400" b="1" dirty="0">
                <a:latin typeface="Courier New" panose="02070309020205020404" pitchFamily="49" charset="0"/>
              </a:rPr>
              <a:t>; 	</a:t>
            </a:r>
            <a:br>
              <a:rPr lang="en-US" altLang="en-US" sz="2400" b="1" dirty="0">
                <a:latin typeface="Courier New" panose="02070309020205020404" pitchFamily="49" charset="0"/>
              </a:rPr>
            </a:br>
            <a:r>
              <a:rPr lang="en-US" altLang="en-US" sz="2400" b="1" dirty="0">
                <a:latin typeface="Courier New" panose="02070309020205020404" pitchFamily="49" charset="0"/>
              </a:rPr>
              <a:t>    </a:t>
            </a:r>
          </a:p>
        </p:txBody>
      </p:sp>
      <p:sp>
        <p:nvSpPr>
          <p:cNvPr id="145412" name="Rectangle 4"/>
          <p:cNvSpPr>
            <a:spLocks noChangeArrowheads="1"/>
          </p:cNvSpPr>
          <p:nvPr/>
        </p:nvSpPr>
        <p:spPr bwMode="auto">
          <a:xfrm>
            <a:off x="9029700" y="6388100"/>
            <a:ext cx="1182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i="1">
                <a:solidFill>
                  <a:schemeClr val="tx2"/>
                </a:solidFill>
                <a:latin typeface="Times New Roman" panose="02020603050405020304" pitchFamily="18" charset="0"/>
              </a:rPr>
              <a:t>continued</a:t>
            </a:r>
            <a:endParaRPr lang="en-US" altLang="en-US" sz="2400" i="1">
              <a:solidFill>
                <a:schemeClr val="accent2"/>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1828800" y="914400"/>
            <a:ext cx="8839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800">
                <a:solidFill>
                  <a:schemeClr val="tx1"/>
                </a:solidFill>
                <a:latin typeface="Angsana New" panose="02020603050405020304" pitchFamily="18" charset="-34"/>
              </a:defRPr>
            </a:lvl1pPr>
            <a:lvl2pPr marL="742950" indent="-285750">
              <a:defRPr sz="2800">
                <a:solidFill>
                  <a:schemeClr val="tx1"/>
                </a:solidFill>
                <a:latin typeface="Angsana New" panose="02020603050405020304" pitchFamily="18" charset="-34"/>
              </a:defRPr>
            </a:lvl2pPr>
            <a:lvl3pPr marL="1143000" indent="-228600">
              <a:defRPr sz="2800">
                <a:solidFill>
                  <a:schemeClr val="tx1"/>
                </a:solidFill>
                <a:latin typeface="Angsana New" panose="02020603050405020304" pitchFamily="18" charset="-34"/>
              </a:defRPr>
            </a:lvl3pPr>
            <a:lvl4pPr marL="1600200" indent="-228600">
              <a:defRPr sz="2800">
                <a:solidFill>
                  <a:schemeClr val="tx1"/>
                </a:solidFill>
                <a:latin typeface="Angsana New" panose="02020603050405020304" pitchFamily="18" charset="-34"/>
              </a:defRPr>
            </a:lvl4pPr>
            <a:lvl5pPr marL="2057400" indent="-228600">
              <a:defRPr sz="2800">
                <a:solidFill>
                  <a:schemeClr val="tx1"/>
                </a:solidFill>
                <a:latin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ngsana New" panose="02020603050405020304" pitchFamily="18" charset="-34"/>
              </a:defRPr>
            </a:lvl9pPr>
          </a:lstStyle>
          <a:p>
            <a:pPr>
              <a:spcBef>
                <a:spcPct val="20000"/>
              </a:spcBef>
            </a:pPr>
            <a:r>
              <a:rPr lang="en-US" altLang="en-US" sz="2400" dirty="0">
                <a:latin typeface="Courier New" panose="02070309020205020404" pitchFamily="49" charset="0"/>
              </a:rPr>
              <a:t> 	  	</a:t>
            </a:r>
            <a:r>
              <a:rPr lang="en-US" altLang="en-US" sz="2000" b="1" dirty="0">
                <a:latin typeface="Courier New" panose="02070309020205020404" pitchFamily="49" charset="0"/>
              </a:rPr>
              <a:t>write( 1, </a:t>
            </a:r>
            <a:r>
              <a:rPr lang="en-US" altLang="en-US" sz="2000" b="1" dirty="0" err="1">
                <a:latin typeface="Courier New" panose="02070309020205020404" pitchFamily="49" charset="0"/>
              </a:rPr>
              <a:t>buf</a:t>
            </a:r>
            <a:r>
              <a:rPr lang="en-US" altLang="en-US" sz="2000" b="1" dirty="0">
                <a:latin typeface="Courier New" panose="02070309020205020404" pitchFamily="49" charset="0"/>
              </a:rPr>
              <a:t>, </a:t>
            </a:r>
            <a:r>
              <a:rPr lang="en-US" altLang="en-US" sz="2000" b="1" dirty="0" err="1">
                <a:latin typeface="Courier New" panose="02070309020205020404" pitchFamily="49" charset="0"/>
              </a:rPr>
              <a:t>sizeof</a:t>
            </a:r>
            <a:r>
              <a:rPr lang="en-US" altLang="en-US" sz="2000" b="1" dirty="0">
                <a:latin typeface="Courier New" panose="02070309020205020404" pitchFamily="49" charset="0"/>
              </a:rPr>
              <a:t>(</a:t>
            </a:r>
            <a:r>
              <a:rPr lang="en-US" altLang="en-US" sz="2000" b="1" dirty="0" err="1">
                <a:latin typeface="Courier New" panose="02070309020205020404" pitchFamily="49" charset="0"/>
              </a:rPr>
              <a:t>buf</a:t>
            </a:r>
            <a:r>
              <a:rPr lang="en-US" altLang="en-US" sz="2000" b="1" dirty="0">
                <a:latin typeface="Courier New" panose="02070309020205020404" pitchFamily="49" charset="0"/>
              </a:rPr>
              <a:t>)-1 );</a:t>
            </a:r>
            <a:br>
              <a:rPr lang="en-US" altLang="en-US" sz="2000" b="1" dirty="0">
                <a:latin typeface="Courier New" panose="02070309020205020404" pitchFamily="49" charset="0"/>
              </a:rPr>
            </a:br>
            <a:r>
              <a:rPr lang="en-US" altLang="en-US" sz="2000" b="1" dirty="0">
                <a:latin typeface="Courier New" panose="02070309020205020404" pitchFamily="49" charset="0"/>
              </a:rPr>
              <a:t>  	</a:t>
            </a:r>
            <a:r>
              <a:rPr lang="en-US" altLang="en-US" sz="2000" b="1" dirty="0" err="1">
                <a:latin typeface="Courier New" panose="02070309020205020404" pitchFamily="49" charset="0"/>
              </a:rPr>
              <a:t>printf</a:t>
            </a:r>
            <a:r>
              <a:rPr lang="en-US" altLang="en-US" sz="2000" b="1" dirty="0">
                <a:latin typeface="Courier New" panose="02070309020205020404" pitchFamily="49" charset="0"/>
              </a:rPr>
              <a:t>( “Before fork()\n” );</a:t>
            </a:r>
            <a:br>
              <a:rPr lang="en-US" altLang="en-US" sz="2000" b="1" dirty="0">
                <a:latin typeface="Courier New" panose="02070309020205020404" pitchFamily="49" charset="0"/>
              </a:rPr>
            </a:br>
            <a:r>
              <a:rPr lang="en-US" altLang="en-US" sz="2000" b="1" dirty="0">
                <a:latin typeface="Courier New" panose="02070309020205020404" pitchFamily="49" charset="0"/>
              </a:rPr>
              <a:t/>
            </a:r>
            <a:br>
              <a:rPr lang="en-US" altLang="en-US" sz="2000" b="1" dirty="0">
                <a:latin typeface="Courier New" panose="02070309020205020404" pitchFamily="49" charset="0"/>
              </a:rPr>
            </a:br>
            <a:r>
              <a:rPr lang="en-US" altLang="en-US" sz="2000" b="1" dirty="0">
                <a:latin typeface="Courier New" panose="02070309020205020404" pitchFamily="49" charset="0"/>
              </a:rPr>
              <a:t>  	if( (</a:t>
            </a:r>
            <a:r>
              <a:rPr lang="en-US" altLang="en-US" sz="2000" b="1" dirty="0" err="1">
                <a:latin typeface="Courier New" panose="02070309020205020404" pitchFamily="49" charset="0"/>
              </a:rPr>
              <a:t>pid</a:t>
            </a:r>
            <a:r>
              <a:rPr lang="en-US" altLang="en-US" sz="2000" b="1" dirty="0">
                <a:latin typeface="Courier New" panose="02070309020205020404" pitchFamily="49" charset="0"/>
              </a:rPr>
              <a:t> = fork()) == 0 ) </a:t>
            </a:r>
          </a:p>
          <a:p>
            <a:pPr>
              <a:spcBef>
                <a:spcPct val="20000"/>
              </a:spcBef>
            </a:pPr>
            <a:r>
              <a:rPr lang="en-US" altLang="en-US" sz="2000" b="1" dirty="0">
                <a:latin typeface="Courier New" panose="02070309020205020404" pitchFamily="49" charset="0"/>
              </a:rPr>
              <a:t>			{  /* child */</a:t>
            </a:r>
            <a:br>
              <a:rPr lang="en-US" altLang="en-US" sz="2000" b="1" dirty="0">
                <a:latin typeface="Courier New" panose="02070309020205020404" pitchFamily="49" charset="0"/>
              </a:rPr>
            </a:br>
            <a:r>
              <a:rPr lang="en-US" altLang="en-US" sz="2000" b="1" dirty="0">
                <a:latin typeface="Courier New" panose="02070309020205020404" pitchFamily="49" charset="0"/>
              </a:rPr>
              <a:t>    	</a:t>
            </a:r>
            <a:r>
              <a:rPr lang="en-US" altLang="en-US" sz="2000" b="1" dirty="0" err="1">
                <a:latin typeface="Courier New" panose="02070309020205020404" pitchFamily="49" charset="0"/>
              </a:rPr>
              <a:t>globvar</a:t>
            </a:r>
            <a:r>
              <a:rPr lang="en-US" altLang="en-US" sz="2000" b="1" dirty="0">
                <a:latin typeface="Courier New" panose="02070309020205020404" pitchFamily="49" charset="0"/>
              </a:rPr>
              <a:t>++; </a:t>
            </a:r>
          </a:p>
          <a:p>
            <a:pPr>
              <a:spcBef>
                <a:spcPct val="20000"/>
              </a:spcBef>
            </a:pPr>
            <a:r>
              <a:rPr lang="en-US" altLang="en-US" sz="2000" b="1" dirty="0">
                <a:latin typeface="Courier New" panose="02070309020205020404" pitchFamily="49" charset="0"/>
              </a:rPr>
              <a:t>			w++;</a:t>
            </a:r>
            <a:br>
              <a:rPr lang="en-US" altLang="en-US" sz="2000" b="1" dirty="0">
                <a:latin typeface="Courier New" panose="02070309020205020404" pitchFamily="49" charset="0"/>
              </a:rPr>
            </a:br>
            <a:r>
              <a:rPr lang="en-US" altLang="en-US" sz="2000" b="1" dirty="0">
                <a:latin typeface="Courier New" panose="02070309020205020404" pitchFamily="49" charset="0"/>
              </a:rPr>
              <a:t>  		}</a:t>
            </a:r>
            <a:br>
              <a:rPr lang="en-US" altLang="en-US" sz="2000" b="1" dirty="0">
                <a:latin typeface="Courier New" panose="02070309020205020404" pitchFamily="49" charset="0"/>
              </a:rPr>
            </a:br>
            <a:r>
              <a:rPr lang="en-US" altLang="en-US" sz="2000" b="1" dirty="0">
                <a:latin typeface="Courier New" panose="02070309020205020404" pitchFamily="49" charset="0"/>
              </a:rPr>
              <a:t>  	else if( </a:t>
            </a:r>
            <a:r>
              <a:rPr lang="en-US" altLang="en-US" sz="2000" b="1" dirty="0" err="1">
                <a:latin typeface="Courier New" panose="02070309020205020404" pitchFamily="49" charset="0"/>
              </a:rPr>
              <a:t>pid</a:t>
            </a:r>
            <a:r>
              <a:rPr lang="en-US" altLang="en-US" sz="2000" b="1" dirty="0">
                <a:latin typeface="Courier New" panose="02070309020205020404" pitchFamily="49" charset="0"/>
              </a:rPr>
              <a:t> &gt; 0 )       /* parent */</a:t>
            </a:r>
            <a:br>
              <a:rPr lang="en-US" altLang="en-US" sz="2000" b="1" dirty="0">
                <a:latin typeface="Courier New" panose="02070309020205020404" pitchFamily="49" charset="0"/>
              </a:rPr>
            </a:br>
            <a:r>
              <a:rPr lang="en-US" altLang="en-US" sz="2000" b="1" dirty="0">
                <a:latin typeface="Courier New" panose="02070309020205020404" pitchFamily="49" charset="0"/>
              </a:rPr>
              <a:t>    	sleep(2);</a:t>
            </a:r>
            <a:br>
              <a:rPr lang="en-US" altLang="en-US" sz="2000" b="1" dirty="0">
                <a:latin typeface="Courier New" panose="02070309020205020404" pitchFamily="49" charset="0"/>
              </a:rPr>
            </a:br>
            <a:r>
              <a:rPr lang="en-US" altLang="en-US" sz="2000" b="1" dirty="0">
                <a:latin typeface="Courier New" panose="02070309020205020404" pitchFamily="49" charset="0"/>
              </a:rPr>
              <a:t>  	else</a:t>
            </a:r>
            <a:br>
              <a:rPr lang="en-US" altLang="en-US" sz="2000" b="1" dirty="0">
                <a:latin typeface="Courier New" panose="02070309020205020404" pitchFamily="49" charset="0"/>
              </a:rPr>
            </a:br>
            <a:r>
              <a:rPr lang="en-US" altLang="en-US" sz="2000" b="1" dirty="0">
                <a:latin typeface="Courier New" panose="02070309020205020404" pitchFamily="49" charset="0"/>
              </a:rPr>
              <a:t>    	</a:t>
            </a:r>
            <a:r>
              <a:rPr lang="en-US" altLang="en-US" sz="2000" b="1" dirty="0" err="1">
                <a:latin typeface="Courier New" panose="02070309020205020404" pitchFamily="49" charset="0"/>
              </a:rPr>
              <a:t>perror</a:t>
            </a:r>
            <a:r>
              <a:rPr lang="en-US" altLang="en-US" sz="2000" b="1" dirty="0">
                <a:latin typeface="Courier New" panose="02070309020205020404" pitchFamily="49" charset="0"/>
              </a:rPr>
              <a:t>( “fork error” );</a:t>
            </a:r>
            <a:br>
              <a:rPr lang="en-US" altLang="en-US" sz="2000" b="1" dirty="0">
                <a:latin typeface="Courier New" panose="02070309020205020404" pitchFamily="49" charset="0"/>
              </a:rPr>
            </a:br>
            <a:r>
              <a:rPr lang="en-US" altLang="en-US" sz="2000" b="1" dirty="0">
                <a:latin typeface="Courier New" panose="02070309020205020404" pitchFamily="49" charset="0"/>
              </a:rPr>
              <a:t/>
            </a:r>
            <a:br>
              <a:rPr lang="en-US" altLang="en-US" sz="2000" b="1" dirty="0">
                <a:latin typeface="Courier New" panose="02070309020205020404" pitchFamily="49" charset="0"/>
              </a:rPr>
            </a:br>
            <a:r>
              <a:rPr lang="en-US" altLang="en-US" sz="2000" b="1" dirty="0">
                <a:latin typeface="Courier New" panose="02070309020205020404" pitchFamily="49" charset="0"/>
              </a:rPr>
              <a:t>  	</a:t>
            </a:r>
            <a:r>
              <a:rPr lang="en-US" altLang="en-US" sz="2000" b="1" dirty="0" err="1">
                <a:latin typeface="Courier New" panose="02070309020205020404" pitchFamily="49" charset="0"/>
              </a:rPr>
              <a:t>printf</a:t>
            </a:r>
            <a:r>
              <a:rPr lang="en-US" altLang="en-US" sz="2000" b="1" dirty="0">
                <a:latin typeface="Courier New" panose="02070309020205020404" pitchFamily="49" charset="0"/>
              </a:rPr>
              <a:t>( “</a:t>
            </a:r>
            <a:r>
              <a:rPr lang="en-US" altLang="en-US" sz="2000" b="1" dirty="0" err="1">
                <a:latin typeface="Courier New" panose="02070309020205020404" pitchFamily="49" charset="0"/>
              </a:rPr>
              <a:t>pid</a:t>
            </a:r>
            <a:r>
              <a:rPr lang="en-US" altLang="en-US" sz="2000" b="1" dirty="0">
                <a:latin typeface="Courier New" panose="02070309020205020404" pitchFamily="49" charset="0"/>
              </a:rPr>
              <a:t> = %d, </a:t>
            </a:r>
            <a:r>
              <a:rPr lang="en-US" altLang="en-US" sz="2000" b="1" dirty="0" err="1">
                <a:latin typeface="Courier New" panose="02070309020205020404" pitchFamily="49" charset="0"/>
              </a:rPr>
              <a:t>globvar</a:t>
            </a:r>
            <a:r>
              <a:rPr lang="en-US" altLang="en-US" sz="2000" b="1" dirty="0">
                <a:latin typeface="Courier New" panose="02070309020205020404" pitchFamily="49" charset="0"/>
              </a:rPr>
              <a:t> = %d, w = %d\n”,</a:t>
            </a:r>
            <a:br>
              <a:rPr lang="en-US" altLang="en-US" sz="2000" b="1" dirty="0">
                <a:latin typeface="Courier New" panose="02070309020205020404" pitchFamily="49" charset="0"/>
              </a:rPr>
            </a:br>
            <a:r>
              <a:rPr lang="en-US" altLang="en-US" sz="2000" b="1" dirty="0">
                <a:latin typeface="Courier New" panose="02070309020205020404" pitchFamily="49" charset="0"/>
              </a:rPr>
              <a:t>				</a:t>
            </a:r>
            <a:r>
              <a:rPr lang="en-US" altLang="en-US" sz="2000" b="1" dirty="0" err="1">
                <a:latin typeface="Courier New" panose="02070309020205020404" pitchFamily="49" charset="0"/>
              </a:rPr>
              <a:t>getpid</a:t>
            </a:r>
            <a:r>
              <a:rPr lang="en-US" altLang="en-US" sz="2000" b="1" dirty="0">
                <a:latin typeface="Courier New" panose="02070309020205020404" pitchFamily="49" charset="0"/>
              </a:rPr>
              <a:t>(), </a:t>
            </a:r>
            <a:r>
              <a:rPr lang="en-US" altLang="en-US" sz="2000" b="1" dirty="0" err="1">
                <a:latin typeface="Courier New" panose="02070309020205020404" pitchFamily="49" charset="0"/>
              </a:rPr>
              <a:t>globvar</a:t>
            </a:r>
            <a:r>
              <a:rPr lang="en-US" altLang="en-US" sz="2000" b="1" dirty="0">
                <a:latin typeface="Courier New" panose="02070309020205020404" pitchFamily="49" charset="0"/>
              </a:rPr>
              <a:t>, w );</a:t>
            </a:r>
            <a:br>
              <a:rPr lang="en-US" altLang="en-US" sz="2000" b="1" dirty="0">
                <a:latin typeface="Courier New" panose="02070309020205020404" pitchFamily="49" charset="0"/>
              </a:rPr>
            </a:br>
            <a:r>
              <a:rPr lang="en-US" altLang="en-US" sz="2000" b="1" dirty="0">
                <a:latin typeface="Courier New" panose="02070309020205020404" pitchFamily="49" charset="0"/>
              </a:rPr>
              <a:t>  	return 0;</a:t>
            </a:r>
            <a:br>
              <a:rPr lang="en-US" altLang="en-US" sz="2000" b="1" dirty="0">
                <a:latin typeface="Courier New" panose="02070309020205020404" pitchFamily="49" charset="0"/>
              </a:rPr>
            </a:br>
            <a:r>
              <a:rPr lang="en-US" altLang="en-US" sz="2000" b="1" dirty="0">
                <a:latin typeface="Courier New" panose="02070309020205020404" pitchFamily="49" charset="0"/>
              </a:rPr>
              <a:t>	} /* end main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1905000" y="762000"/>
            <a:ext cx="8229600" cy="5638800"/>
          </a:xfrm>
          <a:noFill/>
          <a:ln/>
        </p:spPr>
        <p:txBody>
          <a:bodyPr>
            <a:normAutofit lnSpcReduction="10000"/>
          </a:bodyPr>
          <a:lstStyle/>
          <a:p>
            <a:pPr marL="457200" indent="-457200">
              <a:lnSpc>
                <a:spcPct val="90000"/>
              </a:lnSpc>
            </a:pPr>
            <a:r>
              <a:rPr lang="en-US" altLang="en-US" sz="2400" b="1">
                <a:latin typeface="Courier New" panose="02070309020205020404" pitchFamily="49" charset="0"/>
              </a:rPr>
              <a:t>$ globex</a:t>
            </a:r>
            <a:br>
              <a:rPr lang="en-US" altLang="en-US" sz="2400" b="1">
                <a:latin typeface="Courier New" panose="02070309020205020404" pitchFamily="49" charset="0"/>
              </a:rPr>
            </a:br>
            <a:r>
              <a:rPr lang="en-US" altLang="en-US" sz="2400" b="1">
                <a:latin typeface="Courier New" panose="02070309020205020404" pitchFamily="49" charset="0"/>
              </a:rPr>
              <a:t>stdout write     /* write not buffered */</a:t>
            </a:r>
          </a:p>
          <a:p>
            <a:pPr marL="457200" indent="-457200">
              <a:lnSpc>
                <a:spcPct val="90000"/>
              </a:lnSpc>
            </a:pPr>
            <a:endParaRPr lang="en-US" altLang="en-US" sz="2400" b="1">
              <a:latin typeface="Courier New" panose="02070309020205020404" pitchFamily="49" charset="0"/>
            </a:endParaRPr>
          </a:p>
          <a:p>
            <a:pPr marL="457200" indent="-457200">
              <a:lnSpc>
                <a:spcPct val="90000"/>
              </a:lnSpc>
              <a:buNone/>
            </a:pPr>
            <a:r>
              <a:rPr lang="en-US" altLang="en-US" sz="2400" b="1">
                <a:latin typeface="Courier New" panose="02070309020205020404" pitchFamily="49" charset="0"/>
              </a:rPr>
              <a:t>  Before fork()</a:t>
            </a:r>
            <a:br>
              <a:rPr lang="en-US" altLang="en-US" sz="2400" b="1">
                <a:latin typeface="Courier New" panose="02070309020205020404" pitchFamily="49" charset="0"/>
              </a:rPr>
            </a:br>
            <a:r>
              <a:rPr lang="en-US" altLang="en-US" sz="2400" b="1">
                <a:latin typeface="Courier New" panose="02070309020205020404" pitchFamily="49" charset="0"/>
              </a:rPr>
              <a:t>pid = 430, globvar = 7, w = 89  </a:t>
            </a:r>
            <a:br>
              <a:rPr lang="en-US" altLang="en-US" sz="2400" b="1">
                <a:latin typeface="Courier New" panose="02070309020205020404" pitchFamily="49" charset="0"/>
              </a:rPr>
            </a:br>
            <a:r>
              <a:rPr lang="en-US" altLang="en-US" sz="2400" b="1">
                <a:latin typeface="Courier New" panose="02070309020205020404" pitchFamily="49" charset="0"/>
              </a:rPr>
              <a:t>				/*child chg*/</a:t>
            </a:r>
            <a:br>
              <a:rPr lang="en-US" altLang="en-US" sz="2400" b="1">
                <a:latin typeface="Courier New" panose="02070309020205020404" pitchFamily="49" charset="0"/>
              </a:rPr>
            </a:br>
            <a:r>
              <a:rPr lang="en-US" altLang="en-US" sz="2400" b="1">
                <a:latin typeface="Courier New" panose="02070309020205020404" pitchFamily="49" charset="0"/>
              </a:rPr>
              <a:t>pid = 429, globvar = 6, w = 88 </a:t>
            </a:r>
            <a:br>
              <a:rPr lang="en-US" altLang="en-US" sz="2400" b="1">
                <a:latin typeface="Courier New" panose="02070309020205020404" pitchFamily="49" charset="0"/>
              </a:rPr>
            </a:br>
            <a:r>
              <a:rPr lang="en-US" altLang="en-US" sz="2400" b="1">
                <a:latin typeface="Courier New" panose="02070309020205020404" pitchFamily="49" charset="0"/>
              </a:rPr>
              <a:t>				/* parent no chg */</a:t>
            </a:r>
            <a:br>
              <a:rPr lang="en-US" altLang="en-US" sz="2400" b="1">
                <a:latin typeface="Courier New" panose="02070309020205020404" pitchFamily="49" charset="0"/>
              </a:rPr>
            </a:br>
            <a:endParaRPr lang="en-US" altLang="en-US" sz="2400" b="1">
              <a:latin typeface="Courier New" panose="02070309020205020404" pitchFamily="49" charset="0"/>
            </a:endParaRPr>
          </a:p>
          <a:p>
            <a:pPr marL="457200" indent="-457200">
              <a:lnSpc>
                <a:spcPct val="90000"/>
              </a:lnSpc>
            </a:pPr>
            <a:r>
              <a:rPr lang="en-US" altLang="en-US" sz="2400" b="1">
                <a:latin typeface="Courier New" panose="02070309020205020404" pitchFamily="49" charset="0"/>
              </a:rPr>
              <a:t>$ globex &gt; temp.out</a:t>
            </a:r>
            <a:br>
              <a:rPr lang="en-US" altLang="en-US" sz="2400" b="1">
                <a:latin typeface="Courier New" panose="02070309020205020404" pitchFamily="49" charset="0"/>
              </a:rPr>
            </a:br>
            <a:r>
              <a:rPr lang="en-US" altLang="en-US" sz="2400" b="1">
                <a:latin typeface="Courier New" panose="02070309020205020404" pitchFamily="49" charset="0"/>
              </a:rPr>
              <a:t>$ cat temp.out</a:t>
            </a:r>
            <a:br>
              <a:rPr lang="en-US" altLang="en-US" sz="2400" b="1">
                <a:latin typeface="Courier New" panose="02070309020205020404" pitchFamily="49" charset="0"/>
              </a:rPr>
            </a:br>
            <a:r>
              <a:rPr lang="en-US" altLang="en-US" sz="2400" b="1">
                <a:latin typeface="Courier New" panose="02070309020205020404" pitchFamily="49" charset="0"/>
              </a:rPr>
              <a:t>stdout write</a:t>
            </a:r>
            <a:br>
              <a:rPr lang="en-US" altLang="en-US" sz="2400" b="1">
                <a:latin typeface="Courier New" panose="02070309020205020404" pitchFamily="49" charset="0"/>
              </a:rPr>
            </a:br>
            <a:r>
              <a:rPr lang="en-US" altLang="en-US" sz="2400" b="1">
                <a:latin typeface="Courier New" panose="02070309020205020404" pitchFamily="49" charset="0"/>
              </a:rPr>
              <a:t>Before fork()</a:t>
            </a:r>
            <a:br>
              <a:rPr lang="en-US" altLang="en-US" sz="2400" b="1">
                <a:latin typeface="Courier New" panose="02070309020205020404" pitchFamily="49" charset="0"/>
              </a:rPr>
            </a:br>
            <a:r>
              <a:rPr lang="en-US" altLang="en-US" sz="2400" b="1">
                <a:latin typeface="Courier New" panose="02070309020205020404" pitchFamily="49" charset="0"/>
              </a:rPr>
              <a:t>pid = 430, globvar = 7, w = 89</a:t>
            </a:r>
            <a:br>
              <a:rPr lang="en-US" altLang="en-US" sz="2400" b="1">
                <a:latin typeface="Courier New" panose="02070309020205020404" pitchFamily="49" charset="0"/>
              </a:rPr>
            </a:br>
            <a:r>
              <a:rPr lang="en-US" altLang="en-US" sz="2400" b="1">
                <a:solidFill>
                  <a:schemeClr val="tx2"/>
                </a:solidFill>
                <a:latin typeface="Courier New" panose="02070309020205020404" pitchFamily="49" charset="0"/>
              </a:rPr>
              <a:t>Before fork() /* fully buffered */</a:t>
            </a:r>
          </a:p>
          <a:p>
            <a:pPr marL="457200" indent="-457200">
              <a:lnSpc>
                <a:spcPct val="90000"/>
              </a:lnSpc>
              <a:buNone/>
            </a:pPr>
            <a:r>
              <a:rPr lang="en-US" altLang="en-US" sz="2400" b="1">
                <a:latin typeface="Courier New" panose="02070309020205020404" pitchFamily="49" charset="0"/>
              </a:rPr>
              <a:t>   pid = 429, globvar = 6, w = 88</a:t>
            </a:r>
          </a:p>
        </p:txBody>
      </p:sp>
      <p:sp>
        <p:nvSpPr>
          <p:cNvPr id="147459" name="Rectangle 3"/>
          <p:cNvSpPr>
            <a:spLocks noGrp="1" noChangeArrowheads="1"/>
          </p:cNvSpPr>
          <p:nvPr>
            <p:ph type="title"/>
          </p:nvPr>
        </p:nvSpPr>
        <p:spPr>
          <a:xfrm>
            <a:off x="8229600" y="457200"/>
            <a:ext cx="2057400" cy="762000"/>
          </a:xfrm>
        </p:spPr>
        <p:txBody>
          <a:bodyPr/>
          <a:lstStyle/>
          <a:p>
            <a:r>
              <a:rPr lang="en-US" altLang="en-US"/>
              <a:t>Output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noFill/>
          <a:ln/>
        </p:spPr>
        <p:txBody>
          <a:bodyPr/>
          <a:lstStyle/>
          <a:p>
            <a:r>
              <a:rPr lang="en-US" altLang="en-US" dirty="0" smtClean="0"/>
              <a:t>Process </a:t>
            </a:r>
            <a:r>
              <a:rPr lang="en-US" altLang="en-US" dirty="0"/>
              <a:t>File Descriptors</a:t>
            </a:r>
          </a:p>
        </p:txBody>
      </p:sp>
      <p:sp>
        <p:nvSpPr>
          <p:cNvPr id="148483" name="Rectangle 3"/>
          <p:cNvSpPr>
            <a:spLocks noGrp="1" noChangeArrowheads="1"/>
          </p:cNvSpPr>
          <p:nvPr>
            <p:ph type="body" idx="1"/>
          </p:nvPr>
        </p:nvSpPr>
        <p:spPr>
          <a:xfrm>
            <a:off x="2362200" y="1981200"/>
            <a:ext cx="7391400" cy="4114800"/>
          </a:xfrm>
          <a:noFill/>
          <a:ln/>
        </p:spPr>
        <p:txBody>
          <a:bodyPr>
            <a:normAutofit lnSpcReduction="10000"/>
          </a:bodyPr>
          <a:lstStyle/>
          <a:p>
            <a:r>
              <a:rPr lang="en-US" altLang="en-US"/>
              <a:t>A child and parent have copies of the file descriptors, but the R-W pointer is maintained by the system:</a:t>
            </a:r>
          </a:p>
          <a:p>
            <a:pPr lvl="1"/>
            <a:r>
              <a:rPr lang="en-US" altLang="en-US"/>
              <a:t>the R-W pointer is shared</a:t>
            </a:r>
            <a:br>
              <a:rPr lang="en-US" altLang="en-US"/>
            </a:br>
            <a:r>
              <a:rPr lang="en-US" altLang="en-US"/>
              <a:t/>
            </a:r>
            <a:br>
              <a:rPr lang="en-US" altLang="en-US"/>
            </a:br>
            <a:endParaRPr lang="en-US" altLang="en-US"/>
          </a:p>
          <a:p>
            <a:r>
              <a:rPr lang="en-US" altLang="en-US"/>
              <a:t>This means that a </a:t>
            </a:r>
            <a:r>
              <a:rPr lang="en-US" altLang="en-US" sz="2800">
                <a:latin typeface="Courier New" panose="02070309020205020404" pitchFamily="49" charset="0"/>
              </a:rPr>
              <a:t>read()</a:t>
            </a:r>
            <a:r>
              <a:rPr lang="en-US" altLang="en-US"/>
              <a:t> or </a:t>
            </a:r>
            <a:r>
              <a:rPr lang="en-US" altLang="en-US" sz="2800">
                <a:latin typeface="Courier New" panose="02070309020205020404" pitchFamily="49" charset="0"/>
              </a:rPr>
              <a:t>write()</a:t>
            </a:r>
            <a:r>
              <a:rPr lang="en-US" altLang="en-US"/>
              <a:t> in one process will affect the other process since the R-W pointer is changed.</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209800" y="457200"/>
            <a:ext cx="8077200" cy="1143000"/>
          </a:xfrm>
          <a:noFill/>
          <a:ln/>
        </p:spPr>
        <p:txBody>
          <a:bodyPr/>
          <a:lstStyle/>
          <a:p>
            <a:r>
              <a:rPr lang="en-US" altLang="en-US" sz="4400"/>
              <a:t>Example: File used across processes</a:t>
            </a:r>
            <a:endParaRPr lang="en-US" altLang="en-US"/>
          </a:p>
        </p:txBody>
      </p:sp>
      <p:sp>
        <p:nvSpPr>
          <p:cNvPr id="149507" name="Rectangle 3"/>
          <p:cNvSpPr>
            <a:spLocks noChangeArrowheads="1"/>
          </p:cNvSpPr>
          <p:nvPr/>
        </p:nvSpPr>
        <p:spPr bwMode="auto">
          <a:xfrm>
            <a:off x="2133600" y="16764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800">
                <a:solidFill>
                  <a:schemeClr val="tx1"/>
                </a:solidFill>
                <a:latin typeface="Angsana New" panose="02020603050405020304" pitchFamily="18" charset="-34"/>
              </a:defRPr>
            </a:lvl1pPr>
            <a:lvl2pPr marL="742950" indent="-285750">
              <a:defRPr sz="2800">
                <a:solidFill>
                  <a:schemeClr val="tx1"/>
                </a:solidFill>
                <a:latin typeface="Angsana New" panose="02020603050405020304" pitchFamily="18" charset="-34"/>
              </a:defRPr>
            </a:lvl2pPr>
            <a:lvl3pPr marL="1143000" indent="-228600">
              <a:defRPr sz="2800">
                <a:solidFill>
                  <a:schemeClr val="tx1"/>
                </a:solidFill>
                <a:latin typeface="Angsana New" panose="02020603050405020304" pitchFamily="18" charset="-34"/>
              </a:defRPr>
            </a:lvl3pPr>
            <a:lvl4pPr marL="1600200" indent="-228600">
              <a:defRPr sz="2800">
                <a:solidFill>
                  <a:schemeClr val="tx1"/>
                </a:solidFill>
                <a:latin typeface="Angsana New" panose="02020603050405020304" pitchFamily="18" charset="-34"/>
              </a:defRPr>
            </a:lvl4pPr>
            <a:lvl5pPr marL="2057400" indent="-228600">
              <a:defRPr sz="2800">
                <a:solidFill>
                  <a:schemeClr val="tx1"/>
                </a:solidFill>
                <a:latin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ngsana New" panose="02020603050405020304" pitchFamily="18" charset="-34"/>
              </a:defRPr>
            </a:lvl9pPr>
          </a:lstStyle>
          <a:p>
            <a:pPr>
              <a:spcBef>
                <a:spcPct val="20000"/>
              </a:spcBef>
            </a:pPr>
            <a:r>
              <a:rPr lang="en-US" altLang="en-US" sz="2400">
                <a:latin typeface="Courier New" panose="02070309020205020404" pitchFamily="49" charset="0"/>
              </a:rPr>
              <a:t>	</a:t>
            </a:r>
            <a:r>
              <a:rPr lang="en-US" altLang="en-US" sz="2000" b="1">
                <a:latin typeface="Courier New" panose="02070309020205020404" pitchFamily="49" charset="0"/>
              </a:rPr>
              <a:t>#include &lt;stdio.h&gt;</a:t>
            </a:r>
            <a:br>
              <a:rPr lang="en-US" altLang="en-US" sz="2000" b="1">
                <a:latin typeface="Courier New" panose="02070309020205020404" pitchFamily="49" charset="0"/>
              </a:rPr>
            </a:br>
            <a:r>
              <a:rPr lang="en-US" altLang="en-US" sz="2000" b="1">
                <a:latin typeface="Courier New" panose="02070309020205020404" pitchFamily="49" charset="0"/>
              </a:rPr>
              <a:t>#include &lt;sys/types.h&gt;</a:t>
            </a:r>
            <a:br>
              <a:rPr lang="en-US" altLang="en-US" sz="2000" b="1">
                <a:latin typeface="Courier New" panose="02070309020205020404" pitchFamily="49" charset="0"/>
              </a:rPr>
            </a:br>
            <a:r>
              <a:rPr lang="en-US" altLang="en-US" sz="2000" b="1">
                <a:latin typeface="Courier New" panose="02070309020205020404" pitchFamily="49" charset="0"/>
              </a:rPr>
              <a:t>#include &lt;sys/wait.h&gt;</a:t>
            </a:r>
            <a:br>
              <a:rPr lang="en-US" altLang="en-US" sz="2000" b="1">
                <a:latin typeface="Courier New" panose="02070309020205020404" pitchFamily="49" charset="0"/>
              </a:rPr>
            </a:br>
            <a:r>
              <a:rPr lang="en-US" altLang="en-US" sz="2000" b="1">
                <a:latin typeface="Courier New" panose="02070309020205020404" pitchFamily="49" charset="0"/>
              </a:rPr>
              <a:t>#include &lt;unistd.h&gt;</a:t>
            </a:r>
            <a:br>
              <a:rPr lang="en-US" altLang="en-US" sz="2000" b="1">
                <a:latin typeface="Courier New" panose="02070309020205020404" pitchFamily="49" charset="0"/>
              </a:rPr>
            </a:br>
            <a:r>
              <a:rPr lang="en-US" altLang="en-US" sz="2000" b="1">
                <a:latin typeface="Courier New" panose="02070309020205020404" pitchFamily="49" charset="0"/>
              </a:rPr>
              <a:t>#include &lt;fcntl.h&gt;</a:t>
            </a:r>
            <a:br>
              <a:rPr lang="en-US" altLang="en-US" sz="2000" b="1">
                <a:latin typeface="Courier New" panose="02070309020205020404" pitchFamily="49" charset="0"/>
              </a:rPr>
            </a:br>
            <a:r>
              <a:rPr lang="en-US" altLang="en-US" sz="2000" b="1">
                <a:latin typeface="Courier New" panose="02070309020205020404" pitchFamily="49" charset="0"/>
              </a:rPr>
              <a:t>void printpos(char *msg, int fd);</a:t>
            </a:r>
            <a:br>
              <a:rPr lang="en-US" altLang="en-US" sz="2000" b="1">
                <a:latin typeface="Courier New" panose="02070309020205020404" pitchFamily="49" charset="0"/>
              </a:rPr>
            </a:br>
            <a:r>
              <a:rPr lang="en-US" altLang="en-US" sz="2000" b="1">
                <a:latin typeface="Courier New" panose="02070309020205020404" pitchFamily="49" charset="0"/>
              </a:rPr>
              <a:t>void fatal(char *msg);</a:t>
            </a:r>
            <a:br>
              <a:rPr lang="en-US" altLang="en-US" sz="2000" b="1">
                <a:latin typeface="Courier New" panose="02070309020205020404" pitchFamily="49" charset="0"/>
              </a:rPr>
            </a:br>
            <a:r>
              <a:rPr lang="en-US" altLang="en-US" sz="2000" b="1">
                <a:latin typeface="Courier New" panose="02070309020205020404" pitchFamily="49" charset="0"/>
              </a:rPr>
              <a:t/>
            </a:r>
            <a:br>
              <a:rPr lang="en-US" altLang="en-US" sz="2000" b="1">
                <a:latin typeface="Courier New" panose="02070309020205020404" pitchFamily="49" charset="0"/>
              </a:rPr>
            </a:br>
            <a:r>
              <a:rPr lang="en-US" altLang="en-US" sz="2000" b="1">
                <a:latin typeface="Courier New" panose="02070309020205020404" pitchFamily="49" charset="0"/>
              </a:rPr>
              <a:t>int main(void)</a:t>
            </a:r>
            <a:br>
              <a:rPr lang="en-US" altLang="en-US" sz="2000" b="1">
                <a:latin typeface="Courier New" panose="02070309020205020404" pitchFamily="49" charset="0"/>
              </a:rPr>
            </a:br>
            <a:r>
              <a:rPr lang="en-US" altLang="en-US" sz="2000" b="1">
                <a:latin typeface="Courier New" panose="02070309020205020404" pitchFamily="49" charset="0"/>
              </a:rPr>
              <a:t>{ int fd;		/* file descriptor */</a:t>
            </a:r>
            <a:br>
              <a:rPr lang="en-US" altLang="en-US" sz="2000" b="1">
                <a:latin typeface="Courier New" panose="02070309020205020404" pitchFamily="49" charset="0"/>
              </a:rPr>
            </a:br>
            <a:r>
              <a:rPr lang="en-US" altLang="en-US" sz="2000" b="1">
                <a:latin typeface="Courier New" panose="02070309020205020404" pitchFamily="49" charset="0"/>
              </a:rPr>
              <a:t>  pid_t pid;</a:t>
            </a:r>
            <a:br>
              <a:rPr lang="en-US" altLang="en-US" sz="2000" b="1">
                <a:latin typeface="Courier New" panose="02070309020205020404" pitchFamily="49" charset="0"/>
              </a:rPr>
            </a:br>
            <a:r>
              <a:rPr lang="en-US" altLang="en-US" sz="2000" b="1">
                <a:latin typeface="Courier New" panose="02070309020205020404" pitchFamily="49" charset="0"/>
              </a:rPr>
              <a:t>  char buf[10];	/* for file data */</a:t>
            </a:r>
            <a:br>
              <a:rPr lang="en-US" altLang="en-US" sz="2000" b="1">
                <a:latin typeface="Courier New" panose="02070309020205020404" pitchFamily="49" charset="0"/>
              </a:rPr>
            </a:br>
            <a:r>
              <a:rPr lang="en-US" altLang="en-US" sz="2000" b="1">
                <a:latin typeface="Courier New" panose="02070309020205020404" pitchFamily="49" charset="0"/>
              </a:rPr>
              <a:t>    :</a:t>
            </a:r>
            <a:br>
              <a:rPr lang="en-US" altLang="en-US" sz="2000" b="1">
                <a:latin typeface="Courier New" panose="02070309020205020404" pitchFamily="49" charset="0"/>
              </a:rPr>
            </a:br>
            <a:endParaRPr lang="en-US" altLang="en-US" sz="2000" b="1">
              <a:latin typeface="Courier New" panose="02070309020205020404" pitchFamily="49" charset="0"/>
            </a:endParaRPr>
          </a:p>
        </p:txBody>
      </p:sp>
      <p:sp>
        <p:nvSpPr>
          <p:cNvPr id="149508" name="Text Box 4"/>
          <p:cNvSpPr txBox="1">
            <a:spLocks noChangeArrowheads="1"/>
          </p:cNvSpPr>
          <p:nvPr/>
        </p:nvSpPr>
        <p:spPr bwMode="auto">
          <a:xfrm>
            <a:off x="8458200" y="1219201"/>
            <a:ext cx="19050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spAutoFit/>
          </a:bodyPr>
          <a:lstStyle/>
          <a:p>
            <a:pPr>
              <a:spcBef>
                <a:spcPct val="50000"/>
              </a:spcBef>
            </a:pPr>
            <a:r>
              <a:rPr lang="en-US" altLang="en-US" sz="3600">
                <a:solidFill>
                  <a:schemeClr val="tx2"/>
                </a:solidFill>
                <a:latin typeface="Times New Roman" panose="02020603050405020304" pitchFamily="18" charset="0"/>
              </a:rPr>
              <a:t>(shfile.c)</a:t>
            </a:r>
          </a:p>
        </p:txBody>
      </p:sp>
      <p:sp>
        <p:nvSpPr>
          <p:cNvPr id="149509" name="Rectangle 5"/>
          <p:cNvSpPr>
            <a:spLocks noChangeArrowheads="1"/>
          </p:cNvSpPr>
          <p:nvPr/>
        </p:nvSpPr>
        <p:spPr bwMode="auto">
          <a:xfrm>
            <a:off x="9029700" y="6388100"/>
            <a:ext cx="1182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i="1">
                <a:solidFill>
                  <a:schemeClr val="tx2"/>
                </a:solidFill>
                <a:latin typeface="Times New Roman" panose="02020603050405020304" pitchFamily="18" charset="0"/>
              </a:rPr>
              <a:t>continued</a:t>
            </a:r>
            <a:endParaRPr lang="en-US" altLang="en-US" sz="2400" i="1">
              <a:solidFill>
                <a:schemeClr val="accent2"/>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1752600" y="1143000"/>
            <a:ext cx="8915400" cy="5029200"/>
          </a:xfrm>
          <a:noFill/>
          <a:ln/>
        </p:spPr>
        <p:txBody>
          <a:bodyPr/>
          <a:lstStyle/>
          <a:p>
            <a:pPr>
              <a:lnSpc>
                <a:spcPct val="90000"/>
              </a:lnSpc>
              <a:buFont typeface="Monotype Sorts" charset="2"/>
              <a:buNone/>
            </a:pPr>
            <a:r>
              <a:rPr lang="en-US" altLang="en-US" sz="2400" b="1">
                <a:latin typeface="Courier New" panose="02070309020205020404" pitchFamily="49" charset="0"/>
              </a:rPr>
              <a:t>	if ((fd=open(“data-file”, O_RDONLY)) &lt; 0)</a:t>
            </a:r>
          </a:p>
          <a:p>
            <a:pPr>
              <a:lnSpc>
                <a:spcPct val="90000"/>
              </a:lnSpc>
              <a:buFont typeface="Monotype Sorts" charset="2"/>
              <a:buNone/>
            </a:pPr>
            <a:r>
              <a:rPr lang="en-US" altLang="en-US" sz="2400" b="1">
                <a:latin typeface="Courier New" panose="02070309020205020404" pitchFamily="49" charset="0"/>
              </a:rPr>
              <a:t>		perror(“open”);</a:t>
            </a:r>
            <a:br>
              <a:rPr lang="en-US" altLang="en-US" sz="2400" b="1">
                <a:latin typeface="Courier New" panose="02070309020205020404" pitchFamily="49" charset="0"/>
              </a:rPr>
            </a:br>
            <a:r>
              <a:rPr lang="en-US" altLang="en-US" sz="2400" b="1">
                <a:latin typeface="Courier New" panose="02070309020205020404" pitchFamily="49" charset="0"/>
              </a:rPr>
              <a:t/>
            </a:r>
            <a:br>
              <a:rPr lang="en-US" altLang="en-US" sz="2400" b="1">
                <a:latin typeface="Courier New" panose="02070309020205020404" pitchFamily="49" charset="0"/>
              </a:rPr>
            </a:br>
            <a:r>
              <a:rPr lang="en-US" altLang="en-US" sz="2400" b="1">
                <a:latin typeface="Courier New" panose="02070309020205020404" pitchFamily="49" charset="0"/>
              </a:rPr>
              <a:t>  	read(fd, buf, 10);  /* move R-W ptr */</a:t>
            </a:r>
            <a:br>
              <a:rPr lang="en-US" altLang="en-US" sz="2400" b="1">
                <a:latin typeface="Courier New" panose="02070309020205020404" pitchFamily="49" charset="0"/>
              </a:rPr>
            </a:br>
            <a:r>
              <a:rPr lang="en-US" altLang="en-US" sz="2400" b="1">
                <a:latin typeface="Courier New" panose="02070309020205020404" pitchFamily="49" charset="0"/>
              </a:rPr>
              <a:t/>
            </a:r>
            <a:br>
              <a:rPr lang="en-US" altLang="en-US" sz="2400" b="1">
                <a:latin typeface="Courier New" panose="02070309020205020404" pitchFamily="49" charset="0"/>
              </a:rPr>
            </a:br>
            <a:r>
              <a:rPr lang="en-US" altLang="en-US" sz="2400" b="1">
                <a:latin typeface="Courier New" panose="02070309020205020404" pitchFamily="49" charset="0"/>
              </a:rPr>
              <a:t>  	printpos( “Before fork”, fd );</a:t>
            </a:r>
            <a:br>
              <a:rPr lang="en-US" altLang="en-US" sz="2400" b="1">
                <a:latin typeface="Courier New" panose="02070309020205020404" pitchFamily="49" charset="0"/>
              </a:rPr>
            </a:br>
            <a:r>
              <a:rPr lang="en-US" altLang="en-US" sz="2400" b="1">
                <a:latin typeface="Courier New" panose="02070309020205020404" pitchFamily="49" charset="0"/>
              </a:rPr>
              <a:t/>
            </a:r>
            <a:br>
              <a:rPr lang="en-US" altLang="en-US" sz="2400" b="1">
                <a:latin typeface="Courier New" panose="02070309020205020404" pitchFamily="49" charset="0"/>
              </a:rPr>
            </a:br>
            <a:r>
              <a:rPr lang="en-US" altLang="en-US" sz="2400" b="1">
                <a:latin typeface="Courier New" panose="02070309020205020404" pitchFamily="49" charset="0"/>
              </a:rPr>
              <a:t>  	if( (pid = fork()) == 0 ) </a:t>
            </a:r>
          </a:p>
          <a:p>
            <a:pPr>
              <a:lnSpc>
                <a:spcPct val="90000"/>
              </a:lnSpc>
              <a:buFont typeface="Monotype Sorts" charset="2"/>
              <a:buNone/>
            </a:pPr>
            <a:r>
              <a:rPr lang="en-US" altLang="en-US" sz="2400" b="1">
                <a:latin typeface="Courier New" panose="02070309020205020404" pitchFamily="49" charset="0"/>
              </a:rPr>
              <a:t>			{  /* child */</a:t>
            </a:r>
            <a:br>
              <a:rPr lang="en-US" altLang="en-US" sz="2400" b="1">
                <a:latin typeface="Courier New" panose="02070309020205020404" pitchFamily="49" charset="0"/>
              </a:rPr>
            </a:br>
            <a:r>
              <a:rPr lang="en-US" altLang="en-US" sz="2400" b="1">
                <a:latin typeface="Courier New" panose="02070309020205020404" pitchFamily="49" charset="0"/>
              </a:rPr>
              <a:t>    	printpos( “Child before read”, fd );</a:t>
            </a:r>
            <a:br>
              <a:rPr lang="en-US" altLang="en-US" sz="2400" b="1">
                <a:latin typeface="Courier New" panose="02070309020205020404" pitchFamily="49" charset="0"/>
              </a:rPr>
            </a:br>
            <a:r>
              <a:rPr lang="en-US" altLang="en-US" sz="2400" b="1">
                <a:latin typeface="Courier New" panose="02070309020205020404" pitchFamily="49" charset="0"/>
              </a:rPr>
              <a:t>    	read( fd, buf, 10 );</a:t>
            </a:r>
            <a:br>
              <a:rPr lang="en-US" altLang="en-US" sz="2400" b="1">
                <a:latin typeface="Courier New" panose="02070309020205020404" pitchFamily="49" charset="0"/>
              </a:rPr>
            </a:br>
            <a:r>
              <a:rPr lang="en-US" altLang="en-US" sz="2400" b="1">
                <a:latin typeface="Courier New" panose="02070309020205020404" pitchFamily="49" charset="0"/>
              </a:rPr>
              <a:t>    	printpos( “ Child after read”, fd ); </a:t>
            </a:r>
            <a:br>
              <a:rPr lang="en-US" altLang="en-US" sz="2400" b="1">
                <a:latin typeface="Courier New" panose="02070309020205020404" pitchFamily="49" charset="0"/>
              </a:rPr>
            </a:br>
            <a:r>
              <a:rPr lang="en-US" altLang="en-US" sz="2400" b="1">
                <a:latin typeface="Courier New" panose="02070309020205020404" pitchFamily="49" charset="0"/>
              </a:rPr>
              <a:t>  		}</a:t>
            </a:r>
            <a:br>
              <a:rPr lang="en-US" altLang="en-US" sz="2400" b="1">
                <a:latin typeface="Courier New" panose="02070309020205020404" pitchFamily="49" charset="0"/>
              </a:rPr>
            </a:br>
            <a:r>
              <a:rPr lang="en-US" altLang="en-US" sz="2400" b="1">
                <a:latin typeface="Courier New" panose="02070309020205020404" pitchFamily="49" charset="0"/>
              </a:rPr>
              <a:t>		:</a:t>
            </a:r>
          </a:p>
        </p:txBody>
      </p:sp>
      <p:sp>
        <p:nvSpPr>
          <p:cNvPr id="150531" name="Rectangle 3"/>
          <p:cNvSpPr>
            <a:spLocks noChangeArrowheads="1"/>
          </p:cNvSpPr>
          <p:nvPr/>
        </p:nvSpPr>
        <p:spPr bwMode="auto">
          <a:xfrm>
            <a:off x="9029700" y="6388100"/>
            <a:ext cx="1182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i="1">
                <a:solidFill>
                  <a:schemeClr val="tx2"/>
                </a:solidFill>
                <a:latin typeface="Times New Roman" panose="02020603050405020304" pitchFamily="18" charset="0"/>
              </a:rPr>
              <a:t>continued</a:t>
            </a:r>
            <a:endParaRPr lang="en-US" altLang="en-US" sz="2400" i="1">
              <a:solidFill>
                <a:schemeClr val="accent2"/>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1905000" y="1524000"/>
            <a:ext cx="7772400" cy="3124200"/>
          </a:xfrm>
          <a:noFill/>
          <a:ln/>
        </p:spPr>
        <p:txBody>
          <a:bodyPr/>
          <a:lstStyle/>
          <a:p>
            <a:pPr>
              <a:lnSpc>
                <a:spcPct val="80000"/>
              </a:lnSpc>
              <a:buFont typeface="Monotype Sorts" charset="2"/>
              <a:buNone/>
            </a:pPr>
            <a:r>
              <a:rPr lang="en-US" altLang="en-US" sz="2400" b="1">
                <a:latin typeface="Courier New" panose="02070309020205020404" pitchFamily="49" charset="0"/>
              </a:rPr>
              <a:t>	else if( pid &gt; 0 ) </a:t>
            </a:r>
          </a:p>
          <a:p>
            <a:pPr>
              <a:lnSpc>
                <a:spcPct val="80000"/>
              </a:lnSpc>
              <a:buFont typeface="Monotype Sorts" charset="2"/>
              <a:buNone/>
            </a:pPr>
            <a:r>
              <a:rPr lang="en-US" altLang="en-US" sz="2400" b="1">
                <a:latin typeface="Courier New" panose="02070309020205020404" pitchFamily="49" charset="0"/>
              </a:rPr>
              <a:t>		{    /* parent */</a:t>
            </a:r>
            <a:br>
              <a:rPr lang="en-US" altLang="en-US" sz="2400" b="1">
                <a:latin typeface="Courier New" panose="02070309020205020404" pitchFamily="49" charset="0"/>
              </a:rPr>
            </a:br>
            <a:r>
              <a:rPr lang="en-US" altLang="en-US" sz="2400" b="1">
                <a:latin typeface="Courier New" panose="02070309020205020404" pitchFamily="49" charset="0"/>
              </a:rPr>
              <a:t>	wait((int *)0);</a:t>
            </a:r>
            <a:br>
              <a:rPr lang="en-US" altLang="en-US" sz="2400" b="1">
                <a:latin typeface="Courier New" panose="02070309020205020404" pitchFamily="49" charset="0"/>
              </a:rPr>
            </a:br>
            <a:r>
              <a:rPr lang="en-US" altLang="en-US" sz="2400" b="1">
                <a:latin typeface="Courier New" panose="02070309020205020404" pitchFamily="49" charset="0"/>
              </a:rPr>
              <a:t> 	printpos( “Parent after wait”, fd ); </a:t>
            </a:r>
            <a:br>
              <a:rPr lang="en-US" altLang="en-US" sz="2400" b="1">
                <a:latin typeface="Courier New" panose="02070309020205020404" pitchFamily="49" charset="0"/>
              </a:rPr>
            </a:br>
            <a:r>
              <a:rPr lang="en-US" altLang="en-US" sz="2400" b="1">
                <a:latin typeface="Courier New" panose="02070309020205020404" pitchFamily="49" charset="0"/>
              </a:rPr>
              <a:t>  	}</a:t>
            </a:r>
          </a:p>
          <a:p>
            <a:pPr>
              <a:lnSpc>
                <a:spcPct val="80000"/>
              </a:lnSpc>
              <a:buFont typeface="Monotype Sorts" charset="2"/>
              <a:buNone/>
            </a:pPr>
            <a:r>
              <a:rPr lang="en-US" altLang="en-US" sz="2400" b="1">
                <a:latin typeface="Courier New" panose="02070309020205020404" pitchFamily="49" charset="0"/>
              </a:rPr>
              <a:t>	else</a:t>
            </a:r>
          </a:p>
          <a:p>
            <a:pPr>
              <a:lnSpc>
                <a:spcPct val="80000"/>
              </a:lnSpc>
              <a:buFont typeface="Monotype Sorts" charset="2"/>
              <a:buNone/>
            </a:pPr>
            <a:r>
              <a:rPr lang="en-US" altLang="en-US" sz="2400" b="1">
                <a:latin typeface="Courier New" panose="02070309020205020404" pitchFamily="49" charset="0"/>
              </a:rPr>
              <a:t>		perror( “fork” );</a:t>
            </a:r>
            <a:br>
              <a:rPr lang="en-US" altLang="en-US" sz="2400" b="1">
                <a:latin typeface="Courier New" panose="02070309020205020404" pitchFamily="49" charset="0"/>
              </a:rPr>
            </a:br>
            <a:r>
              <a:rPr lang="en-US" altLang="en-US" sz="2400" b="1">
                <a:latin typeface="Courier New" panose="02070309020205020404" pitchFamily="49" charset="0"/>
              </a:rPr>
              <a:t>}</a:t>
            </a:r>
            <a:br>
              <a:rPr lang="en-US" altLang="en-US" sz="2400" b="1">
                <a:latin typeface="Courier New" panose="02070309020205020404" pitchFamily="49" charset="0"/>
              </a:rPr>
            </a:br>
            <a:endParaRPr lang="en-US" altLang="en-US" sz="2400" b="1">
              <a:latin typeface="Courier New" panose="02070309020205020404" pitchFamily="49" charset="0"/>
            </a:endParaRPr>
          </a:p>
        </p:txBody>
      </p:sp>
      <p:sp>
        <p:nvSpPr>
          <p:cNvPr id="151555" name="Rectangle 3"/>
          <p:cNvSpPr>
            <a:spLocks noChangeArrowheads="1"/>
          </p:cNvSpPr>
          <p:nvPr/>
        </p:nvSpPr>
        <p:spPr bwMode="auto">
          <a:xfrm>
            <a:off x="9029700" y="6388100"/>
            <a:ext cx="1182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i="1">
                <a:solidFill>
                  <a:schemeClr val="tx2"/>
                </a:solidFill>
                <a:latin typeface="Times New Roman" panose="02020603050405020304" pitchFamily="18" charset="0"/>
              </a:rPr>
              <a:t>continued</a:t>
            </a:r>
            <a:endParaRPr lang="en-US" altLang="en-US" sz="2400" i="1">
              <a:solidFill>
                <a:schemeClr val="accent2"/>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NZ" altLang="en-US" smtClean="0"/>
              <a:t>Process Creation</a:t>
            </a:r>
          </a:p>
        </p:txBody>
      </p:sp>
      <p:sp>
        <p:nvSpPr>
          <p:cNvPr id="63490" name="Content Placeholder 2"/>
          <p:cNvSpPr>
            <a:spLocks noGrp="1"/>
          </p:cNvSpPr>
          <p:nvPr>
            <p:ph idx="1"/>
          </p:nvPr>
        </p:nvSpPr>
        <p:spPr/>
        <p:txBody>
          <a:bodyPr/>
          <a:lstStyle/>
          <a:p>
            <a:r>
              <a:rPr lang="en-NZ" altLang="en-US" smtClean="0"/>
              <a:t>The OS builds a data structure to manage the process</a:t>
            </a:r>
          </a:p>
          <a:p>
            <a:r>
              <a:rPr lang="en-NZ" altLang="en-US" smtClean="0"/>
              <a:t>Traditionally, the OS created all processes</a:t>
            </a:r>
          </a:p>
          <a:p>
            <a:pPr lvl="1"/>
            <a:r>
              <a:rPr lang="en-NZ" altLang="en-US" smtClean="0"/>
              <a:t>But it can be useful to let a running process create another</a:t>
            </a:r>
          </a:p>
          <a:p>
            <a:r>
              <a:rPr lang="en-NZ" altLang="en-US" smtClean="0"/>
              <a:t>This action is called </a:t>
            </a:r>
            <a:r>
              <a:rPr lang="en-NZ" altLang="en-US" b="1" i="1" smtClean="0"/>
              <a:t>process spawning</a:t>
            </a:r>
          </a:p>
          <a:p>
            <a:pPr lvl="1"/>
            <a:r>
              <a:rPr lang="en-NZ" altLang="en-US" b="1" i="1" smtClean="0"/>
              <a:t>Parent Process</a:t>
            </a:r>
            <a:r>
              <a:rPr lang="en-NZ" altLang="en-US" smtClean="0"/>
              <a:t> is the original, creating, process</a:t>
            </a:r>
          </a:p>
          <a:p>
            <a:pPr lvl="1"/>
            <a:r>
              <a:rPr lang="en-NZ" altLang="en-US" b="1" i="1" smtClean="0"/>
              <a:t>Child Process</a:t>
            </a:r>
            <a:r>
              <a:rPr lang="en-NZ" altLang="en-US" smtClean="0"/>
              <a:t> is the new process</a:t>
            </a:r>
            <a:endParaRPr lang="en-NZ" altLang="en-US" b="1" i="1" smtClean="0"/>
          </a:p>
          <a:p>
            <a:pPr lvl="1"/>
            <a:endParaRPr lang="en-NZ" altLang="en-US" smtClean="0"/>
          </a:p>
        </p:txBody>
      </p:sp>
    </p:spTree>
    <p:extLst>
      <p:ext uri="{BB962C8B-B14F-4D97-AF65-F5344CB8AC3E}">
        <p14:creationId xmlns:p14="http://schemas.microsoft.com/office/powerpoint/2010/main" val="2832902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1295400" y="1447800"/>
            <a:ext cx="9220200" cy="4495800"/>
          </a:xfrm>
          <a:noFill/>
          <a:ln/>
        </p:spPr>
        <p:txBody>
          <a:bodyPr/>
          <a:lstStyle/>
          <a:p>
            <a:pPr>
              <a:buFont typeface="Monotype Sorts" charset="2"/>
              <a:buNone/>
            </a:pPr>
            <a:r>
              <a:rPr lang="en-US" altLang="en-US" sz="2400">
                <a:latin typeface="Courier New" panose="02070309020205020404" pitchFamily="49" charset="0"/>
              </a:rPr>
              <a:t>	</a:t>
            </a:r>
            <a:r>
              <a:rPr lang="en-US" altLang="en-US" sz="2400" b="1">
                <a:latin typeface="Courier New" panose="02070309020205020404" pitchFamily="49" charset="0"/>
              </a:rPr>
              <a:t>void printpos( char *msg, int fd )</a:t>
            </a:r>
            <a:br>
              <a:rPr lang="en-US" altLang="en-US" sz="2400" b="1">
                <a:latin typeface="Courier New" panose="02070309020205020404" pitchFamily="49" charset="0"/>
              </a:rPr>
            </a:br>
            <a:r>
              <a:rPr lang="en-US" altLang="en-US" sz="2400" b="1">
                <a:latin typeface="Courier New" panose="02070309020205020404" pitchFamily="49" charset="0"/>
              </a:rPr>
              <a:t>/* Print position in file */</a:t>
            </a:r>
            <a:br>
              <a:rPr lang="en-US" altLang="en-US" sz="2400" b="1">
                <a:latin typeface="Courier New" panose="02070309020205020404" pitchFamily="49" charset="0"/>
              </a:rPr>
            </a:br>
            <a:r>
              <a:rPr lang="en-US" altLang="en-US" sz="2400" b="1">
                <a:latin typeface="Courier New" panose="02070309020205020404" pitchFamily="49" charset="0"/>
              </a:rPr>
              <a:t>	{</a:t>
            </a:r>
            <a:br>
              <a:rPr lang="en-US" altLang="en-US" sz="2400" b="1">
                <a:latin typeface="Courier New" panose="02070309020205020404" pitchFamily="49" charset="0"/>
              </a:rPr>
            </a:br>
            <a:r>
              <a:rPr lang="en-US" altLang="en-US" sz="2400" b="1">
                <a:latin typeface="Courier New" panose="02070309020205020404" pitchFamily="49" charset="0"/>
              </a:rPr>
              <a:t>  	long int pos;</a:t>
            </a:r>
            <a:br>
              <a:rPr lang="en-US" altLang="en-US" sz="2400" b="1">
                <a:latin typeface="Courier New" panose="02070309020205020404" pitchFamily="49" charset="0"/>
              </a:rPr>
            </a:br>
            <a:r>
              <a:rPr lang="en-US" altLang="en-US" sz="2400" b="1">
                <a:latin typeface="Courier New" panose="02070309020205020404" pitchFamily="49" charset="0"/>
              </a:rPr>
              <a:t/>
            </a:r>
            <a:br>
              <a:rPr lang="en-US" altLang="en-US" sz="2400" b="1">
                <a:latin typeface="Courier New" panose="02070309020205020404" pitchFamily="49" charset="0"/>
              </a:rPr>
            </a:br>
            <a:r>
              <a:rPr lang="en-US" altLang="en-US" sz="2400" b="1">
                <a:latin typeface="Courier New" panose="02070309020205020404" pitchFamily="49" charset="0"/>
              </a:rPr>
              <a:t>  	if( (pos = lseek( fd, 0L, SEEK_CUR) ) &lt; 0L )</a:t>
            </a:r>
            <a:br>
              <a:rPr lang="en-US" altLang="en-US" sz="2400" b="1">
                <a:latin typeface="Courier New" panose="02070309020205020404" pitchFamily="49" charset="0"/>
              </a:rPr>
            </a:br>
            <a:r>
              <a:rPr lang="en-US" altLang="en-US" sz="2400" b="1">
                <a:latin typeface="Courier New" panose="02070309020205020404" pitchFamily="49" charset="0"/>
              </a:rPr>
              <a:t>    	perror(“lseek”);</a:t>
            </a:r>
            <a:br>
              <a:rPr lang="en-US" altLang="en-US" sz="2400" b="1">
                <a:latin typeface="Courier New" panose="02070309020205020404" pitchFamily="49" charset="0"/>
              </a:rPr>
            </a:br>
            <a:r>
              <a:rPr lang="en-US" altLang="en-US" sz="2400" b="1">
                <a:latin typeface="Courier New" panose="02070309020205020404" pitchFamily="49" charset="0"/>
              </a:rPr>
              <a:t/>
            </a:r>
            <a:br>
              <a:rPr lang="en-US" altLang="en-US" sz="2400" b="1">
                <a:latin typeface="Courier New" panose="02070309020205020404" pitchFamily="49" charset="0"/>
              </a:rPr>
            </a:br>
            <a:r>
              <a:rPr lang="en-US" altLang="en-US" sz="2400" b="1">
                <a:latin typeface="Courier New" panose="02070309020205020404" pitchFamily="49" charset="0"/>
              </a:rPr>
              <a:t>  	printf( “%s: %ld\n”, msg, pos );</a:t>
            </a:r>
            <a:br>
              <a:rPr lang="en-US" altLang="en-US" sz="2400" b="1">
                <a:latin typeface="Courier New" panose="02070309020205020404" pitchFamily="49" charset="0"/>
              </a:rPr>
            </a:br>
            <a:r>
              <a:rPr lang="en-US" altLang="en-US" sz="2400" b="1">
                <a:latin typeface="Courier New" panose="02070309020205020404" pitchFamily="49" charset="0"/>
              </a:rPr>
              <a:t>	}</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noFill/>
          <a:ln/>
        </p:spPr>
        <p:txBody>
          <a:bodyPr/>
          <a:lstStyle/>
          <a:p>
            <a:r>
              <a:rPr lang="en-US" altLang="en-US"/>
              <a:t>Output</a:t>
            </a:r>
          </a:p>
        </p:txBody>
      </p:sp>
      <p:sp>
        <p:nvSpPr>
          <p:cNvPr id="153603" name="Rectangle 3"/>
          <p:cNvSpPr>
            <a:spLocks noGrp="1" noChangeArrowheads="1"/>
          </p:cNvSpPr>
          <p:nvPr>
            <p:ph type="body" idx="1"/>
          </p:nvPr>
        </p:nvSpPr>
        <p:spPr>
          <a:xfrm>
            <a:off x="2133600" y="2057400"/>
            <a:ext cx="7772400" cy="2286000"/>
          </a:xfrm>
          <a:noFill/>
          <a:ln/>
        </p:spPr>
        <p:txBody>
          <a:bodyPr/>
          <a:lstStyle/>
          <a:p>
            <a:pPr>
              <a:buFont typeface="Monotype Sorts" charset="2"/>
              <a:buNone/>
            </a:pPr>
            <a:r>
              <a:rPr lang="en-US" altLang="en-US" sz="2400">
                <a:latin typeface="Courier New" panose="02070309020205020404" pitchFamily="49" charset="0"/>
              </a:rPr>
              <a:t>	</a:t>
            </a:r>
            <a:r>
              <a:rPr lang="en-US" altLang="en-US" sz="2400" b="1">
                <a:latin typeface="Courier New" panose="02070309020205020404" pitchFamily="49" charset="0"/>
              </a:rPr>
              <a:t>$ shfile</a:t>
            </a:r>
            <a:br>
              <a:rPr lang="en-US" altLang="en-US" sz="2400" b="1">
                <a:latin typeface="Courier New" panose="02070309020205020404" pitchFamily="49" charset="0"/>
              </a:rPr>
            </a:br>
            <a:r>
              <a:rPr lang="en-US" altLang="en-US" sz="2400" b="1">
                <a:latin typeface="Courier New" panose="02070309020205020404" pitchFamily="49" charset="0"/>
              </a:rPr>
              <a:t/>
            </a:r>
            <a:br>
              <a:rPr lang="en-US" altLang="en-US" sz="2400" b="1">
                <a:latin typeface="Courier New" panose="02070309020205020404" pitchFamily="49" charset="0"/>
              </a:rPr>
            </a:br>
            <a:r>
              <a:rPr lang="en-US" altLang="en-US" sz="2400" b="1">
                <a:latin typeface="Courier New" panose="02070309020205020404" pitchFamily="49" charset="0"/>
              </a:rPr>
              <a:t>Before fork: 10</a:t>
            </a:r>
            <a:br>
              <a:rPr lang="en-US" altLang="en-US" sz="2400" b="1">
                <a:latin typeface="Courier New" panose="02070309020205020404" pitchFamily="49" charset="0"/>
              </a:rPr>
            </a:br>
            <a:r>
              <a:rPr lang="en-US" altLang="en-US" sz="2400" b="1">
                <a:latin typeface="Courier New" panose="02070309020205020404" pitchFamily="49" charset="0"/>
              </a:rPr>
              <a:t>Child before read: 10</a:t>
            </a:r>
            <a:br>
              <a:rPr lang="en-US" altLang="en-US" sz="2400" b="1">
                <a:latin typeface="Courier New" panose="02070309020205020404" pitchFamily="49" charset="0"/>
              </a:rPr>
            </a:br>
            <a:r>
              <a:rPr lang="en-US" altLang="en-US" sz="2400" b="1">
                <a:latin typeface="Courier New" panose="02070309020205020404" pitchFamily="49" charset="0"/>
              </a:rPr>
              <a:t>Child after read: 20</a:t>
            </a:r>
            <a:br>
              <a:rPr lang="en-US" altLang="en-US" sz="2400" b="1">
                <a:latin typeface="Courier New" panose="02070309020205020404" pitchFamily="49" charset="0"/>
              </a:rPr>
            </a:br>
            <a:r>
              <a:rPr lang="en-US" altLang="en-US" sz="2400" b="1">
                <a:latin typeface="Courier New" panose="02070309020205020404" pitchFamily="49" charset="0"/>
              </a:rPr>
              <a:t>Parent after wait: </a:t>
            </a:r>
            <a:r>
              <a:rPr lang="en-US" altLang="en-US" sz="2400" b="1">
                <a:solidFill>
                  <a:schemeClr val="tx2"/>
                </a:solidFill>
                <a:latin typeface="Courier New" panose="02070309020205020404" pitchFamily="49" charset="0"/>
              </a:rPr>
              <a:t>20</a:t>
            </a:r>
            <a:endParaRPr lang="en-US" altLang="en-US" sz="2400" b="1">
              <a:latin typeface="Courier New" panose="02070309020205020404" pitchFamily="49"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noFill/>
          <a:ln/>
        </p:spPr>
        <p:txBody>
          <a:bodyPr/>
          <a:lstStyle/>
          <a:p>
            <a:r>
              <a:rPr lang="en-US" altLang="en-US" dirty="0" smtClean="0"/>
              <a:t>Special </a:t>
            </a:r>
            <a:r>
              <a:rPr lang="en-US" altLang="en-US" dirty="0"/>
              <a:t>Exit Cases</a:t>
            </a:r>
          </a:p>
        </p:txBody>
      </p:sp>
      <p:sp>
        <p:nvSpPr>
          <p:cNvPr id="154627" name="Rectangle 3"/>
          <p:cNvSpPr>
            <a:spLocks noGrp="1" noChangeArrowheads="1"/>
          </p:cNvSpPr>
          <p:nvPr>
            <p:ph type="body" idx="1"/>
          </p:nvPr>
        </p:nvSpPr>
        <p:spPr>
          <a:noFill/>
          <a:ln/>
        </p:spPr>
        <p:txBody>
          <a:bodyPr/>
          <a:lstStyle/>
          <a:p>
            <a:pPr>
              <a:buFont typeface="Monotype Sorts" charset="2"/>
              <a:buNone/>
            </a:pPr>
            <a:r>
              <a:rPr lang="en-US" altLang="en-US"/>
              <a:t>Two special cases:</a:t>
            </a:r>
            <a:br>
              <a:rPr lang="en-US" altLang="en-US"/>
            </a:br>
            <a:endParaRPr lang="en-US" altLang="en-US"/>
          </a:p>
          <a:p>
            <a:r>
              <a:rPr lang="en-US" altLang="en-US"/>
              <a:t>1) A child exits when its parent is not currently executing </a:t>
            </a:r>
            <a:r>
              <a:rPr lang="en-US" altLang="en-US" sz="2800">
                <a:latin typeface="Courier New" panose="02070309020205020404" pitchFamily="49" charset="0"/>
              </a:rPr>
              <a:t>wait()</a:t>
            </a:r>
            <a:endParaRPr lang="en-US" altLang="en-US"/>
          </a:p>
          <a:p>
            <a:pPr lvl="1"/>
            <a:r>
              <a:rPr lang="en-US" altLang="en-US"/>
              <a:t>the child becomes a </a:t>
            </a:r>
            <a:r>
              <a:rPr lang="en-US" altLang="en-US" i="1">
                <a:solidFill>
                  <a:schemeClr val="tx2"/>
                </a:solidFill>
              </a:rPr>
              <a:t>zombie </a:t>
            </a:r>
          </a:p>
          <a:p>
            <a:pPr lvl="1"/>
            <a:r>
              <a:rPr lang="en-US" altLang="en-US">
                <a:latin typeface="Courier New" panose="02070309020205020404" pitchFamily="49" charset="0"/>
              </a:rPr>
              <a:t>status</a:t>
            </a:r>
            <a:r>
              <a:rPr lang="en-US" altLang="en-US"/>
              <a:t> data about the child is stored until the parent does a </a:t>
            </a:r>
            <a:r>
              <a:rPr lang="en-US" altLang="en-US">
                <a:latin typeface="Courier New" panose="02070309020205020404" pitchFamily="49" charset="0"/>
              </a:rPr>
              <a:t>wait()</a:t>
            </a:r>
          </a:p>
        </p:txBody>
      </p:sp>
      <p:sp>
        <p:nvSpPr>
          <p:cNvPr id="154628" name="Rectangle 4"/>
          <p:cNvSpPr>
            <a:spLocks noChangeArrowheads="1"/>
          </p:cNvSpPr>
          <p:nvPr/>
        </p:nvSpPr>
        <p:spPr bwMode="auto">
          <a:xfrm>
            <a:off x="9029700" y="6388100"/>
            <a:ext cx="1182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i="1">
                <a:solidFill>
                  <a:schemeClr val="tx2"/>
                </a:solidFill>
                <a:latin typeface="Times New Roman" panose="02020603050405020304" pitchFamily="18" charset="0"/>
              </a:rPr>
              <a:t>continued</a:t>
            </a:r>
            <a:endParaRPr lang="en-US" altLang="en-US" sz="2400" i="1">
              <a:solidFill>
                <a:schemeClr val="accent2"/>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2362200" y="1981200"/>
            <a:ext cx="7086600" cy="4114800"/>
          </a:xfrm>
          <a:noFill/>
          <a:ln/>
        </p:spPr>
        <p:txBody>
          <a:bodyPr/>
          <a:lstStyle/>
          <a:p>
            <a:r>
              <a:rPr lang="en-US" altLang="en-US"/>
              <a:t>2) A parent exits when 1 or more children are still running</a:t>
            </a:r>
          </a:p>
          <a:p>
            <a:pPr lvl="1"/>
            <a:r>
              <a:rPr lang="en-US" altLang="en-US"/>
              <a:t>children are adopted by the system’s initialization process (</a:t>
            </a:r>
            <a:r>
              <a:rPr lang="en-US" altLang="en-US">
                <a:latin typeface="Courier New" panose="02070309020205020404" pitchFamily="49" charset="0"/>
              </a:rPr>
              <a:t>/etc/init</a:t>
            </a:r>
            <a:r>
              <a:rPr lang="en-US" altLang="en-US"/>
              <a:t>)</a:t>
            </a:r>
          </a:p>
          <a:p>
            <a:pPr lvl="2"/>
            <a:r>
              <a:rPr lang="en-US" altLang="en-US"/>
              <a:t>it can then monitor/kill them</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ltLang="en-US" dirty="0" smtClean="0"/>
              <a:t>I/O </a:t>
            </a:r>
            <a:r>
              <a:rPr lang="en-US" altLang="en-US" dirty="0"/>
              <a:t>redirection</a:t>
            </a:r>
          </a:p>
        </p:txBody>
      </p:sp>
      <p:sp>
        <p:nvSpPr>
          <p:cNvPr id="172035" name="Rectangle 3"/>
          <p:cNvSpPr>
            <a:spLocks noGrp="1" noChangeArrowheads="1"/>
          </p:cNvSpPr>
          <p:nvPr>
            <p:ph type="body" idx="1"/>
          </p:nvPr>
        </p:nvSpPr>
        <p:spPr/>
        <p:txBody>
          <a:bodyPr/>
          <a:lstStyle/>
          <a:p>
            <a:r>
              <a:rPr lang="en-US" altLang="en-US"/>
              <a:t>The trick: you can change where the standard I/O streams are going/coming from after the fork but before the exec</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133600" y="152400"/>
            <a:ext cx="8534400" cy="1104900"/>
          </a:xfrm>
        </p:spPr>
        <p:txBody>
          <a:bodyPr/>
          <a:lstStyle/>
          <a:p>
            <a:pPr defTabSz="920750"/>
            <a:r>
              <a:rPr lang="en-US" altLang="en-US" sz="4400"/>
              <a:t>Redirection of standard output</a:t>
            </a:r>
          </a:p>
        </p:txBody>
      </p:sp>
      <p:sp>
        <p:nvSpPr>
          <p:cNvPr id="178179" name="Rectangle 3"/>
          <p:cNvSpPr>
            <a:spLocks noGrp="1" noChangeArrowheads="1"/>
          </p:cNvSpPr>
          <p:nvPr>
            <p:ph type="body" idx="1"/>
          </p:nvPr>
        </p:nvSpPr>
        <p:spPr>
          <a:xfrm>
            <a:off x="2016125" y="990601"/>
            <a:ext cx="8159750" cy="3294063"/>
          </a:xfrm>
        </p:spPr>
        <p:txBody>
          <a:bodyPr>
            <a:normAutofit fontScale="92500" lnSpcReduction="10000"/>
          </a:bodyPr>
          <a:lstStyle/>
          <a:p>
            <a:pPr marL="327025" indent="-327025" defTabSz="920750"/>
            <a:r>
              <a:rPr lang="en-US" altLang="en-US" sz="2400"/>
              <a:t>Example implement shell:  ls &gt; x.ls</a:t>
            </a:r>
          </a:p>
          <a:p>
            <a:pPr marL="327025" indent="-327025" defTabSz="920750"/>
            <a:r>
              <a:rPr lang="en-US" altLang="en-US" sz="2400"/>
              <a:t>program:</a:t>
            </a:r>
          </a:p>
          <a:p>
            <a:pPr marL="819150" lvl="1" indent="-327025" defTabSz="920750"/>
            <a:r>
              <a:rPr lang="en-US" altLang="en-US" sz="2000"/>
              <a:t>Open a new file x.lis</a:t>
            </a:r>
          </a:p>
          <a:p>
            <a:pPr marL="819150" lvl="1" indent="-327025" defTabSz="920750"/>
            <a:r>
              <a:rPr lang="en-US" altLang="en-US" sz="2000"/>
              <a:t>Redirect standard output to x.lis using </a:t>
            </a:r>
            <a:r>
              <a:rPr lang="en-US" altLang="en-US" sz="2000" b="1"/>
              <a:t>dup</a:t>
            </a:r>
            <a:r>
              <a:rPr lang="en-US" altLang="en-US" sz="2000"/>
              <a:t> command</a:t>
            </a:r>
          </a:p>
          <a:p>
            <a:pPr marL="1146175" lvl="2" indent="-163513" defTabSz="920750"/>
            <a:r>
              <a:rPr lang="en-US" altLang="en-US" sz="2000"/>
              <a:t>everything sent to standard output ends in x.lis</a:t>
            </a:r>
            <a:endParaRPr lang="en-US" altLang="en-US" sz="1800"/>
          </a:p>
          <a:p>
            <a:pPr marL="819150" lvl="1" indent="-327025" defTabSz="920750"/>
            <a:r>
              <a:rPr lang="en-US" altLang="en-US" sz="2000"/>
              <a:t>execute ls in the  process</a:t>
            </a:r>
          </a:p>
          <a:p>
            <a:pPr marL="819150" lvl="1" indent="-327025" defTabSz="920750"/>
            <a:endParaRPr lang="en-US" altLang="en-US" sz="2000"/>
          </a:p>
          <a:p>
            <a:pPr marL="327025" indent="-327025" defTabSz="920750"/>
            <a:r>
              <a:rPr lang="en-US" altLang="en-US" sz="2400"/>
              <a:t>dup2(int fin, int fout) - copies fin to fout in the file table</a:t>
            </a:r>
          </a:p>
        </p:txBody>
      </p:sp>
      <p:sp>
        <p:nvSpPr>
          <p:cNvPr id="178180" name="Rectangle 4"/>
          <p:cNvSpPr>
            <a:spLocks noChangeArrowheads="1"/>
          </p:cNvSpPr>
          <p:nvPr/>
        </p:nvSpPr>
        <p:spPr bwMode="auto">
          <a:xfrm>
            <a:off x="2362200" y="4997450"/>
            <a:ext cx="1219200" cy="2603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1" name="Text Box 5"/>
          <p:cNvSpPr txBox="1">
            <a:spLocks noChangeArrowheads="1"/>
          </p:cNvSpPr>
          <p:nvPr/>
        </p:nvSpPr>
        <p:spPr bwMode="auto">
          <a:xfrm>
            <a:off x="2057400" y="5029201"/>
            <a:ext cx="300082" cy="1323439"/>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0</a:t>
            </a:r>
          </a:p>
          <a:p>
            <a:r>
              <a:rPr lang="en-US" altLang="en-US" sz="1600" b="1"/>
              <a:t>1</a:t>
            </a:r>
          </a:p>
          <a:p>
            <a:r>
              <a:rPr lang="en-US" altLang="en-US" sz="1600" b="1"/>
              <a:t>2</a:t>
            </a:r>
          </a:p>
          <a:p>
            <a:r>
              <a:rPr lang="en-US" altLang="en-US" sz="1600" b="1"/>
              <a:t>3</a:t>
            </a:r>
          </a:p>
          <a:p>
            <a:r>
              <a:rPr lang="en-US" altLang="en-US" sz="1600" b="1"/>
              <a:t>4</a:t>
            </a:r>
          </a:p>
        </p:txBody>
      </p:sp>
      <p:sp>
        <p:nvSpPr>
          <p:cNvPr id="178182" name="Rectangle 6"/>
          <p:cNvSpPr>
            <a:spLocks noChangeArrowheads="1"/>
          </p:cNvSpPr>
          <p:nvPr/>
        </p:nvSpPr>
        <p:spPr bwMode="auto">
          <a:xfrm>
            <a:off x="2362200" y="5253038"/>
            <a:ext cx="1219200" cy="2603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3" name="Rectangle 7"/>
          <p:cNvSpPr>
            <a:spLocks noChangeArrowheads="1"/>
          </p:cNvSpPr>
          <p:nvPr/>
        </p:nvSpPr>
        <p:spPr bwMode="auto">
          <a:xfrm>
            <a:off x="2362200" y="5508625"/>
            <a:ext cx="1219200" cy="2603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4" name="Rectangle 8"/>
          <p:cNvSpPr>
            <a:spLocks noChangeArrowheads="1"/>
          </p:cNvSpPr>
          <p:nvPr/>
        </p:nvSpPr>
        <p:spPr bwMode="auto">
          <a:xfrm>
            <a:off x="2362200" y="5764213"/>
            <a:ext cx="1219200" cy="2603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5" name="Rectangle 9"/>
          <p:cNvSpPr>
            <a:spLocks noChangeArrowheads="1"/>
          </p:cNvSpPr>
          <p:nvPr/>
        </p:nvSpPr>
        <p:spPr bwMode="auto">
          <a:xfrm>
            <a:off x="2362200" y="6019800"/>
            <a:ext cx="1219200" cy="2603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6" name="Text Box 10"/>
          <p:cNvSpPr txBox="1">
            <a:spLocks noChangeArrowheads="1"/>
          </p:cNvSpPr>
          <p:nvPr/>
        </p:nvSpPr>
        <p:spPr bwMode="auto">
          <a:xfrm>
            <a:off x="2346325" y="4479925"/>
            <a:ext cx="1085554" cy="338554"/>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File table</a:t>
            </a:r>
          </a:p>
        </p:txBody>
      </p:sp>
      <p:sp>
        <p:nvSpPr>
          <p:cNvPr id="178187" name="Line 11"/>
          <p:cNvSpPr>
            <a:spLocks noChangeShapeType="1"/>
          </p:cNvSpPr>
          <p:nvPr/>
        </p:nvSpPr>
        <p:spPr bwMode="auto">
          <a:xfrm flipV="1">
            <a:off x="3429000" y="4953000"/>
            <a:ext cx="6096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8" name="Line 12"/>
          <p:cNvSpPr>
            <a:spLocks noChangeShapeType="1"/>
          </p:cNvSpPr>
          <p:nvPr/>
        </p:nvSpPr>
        <p:spPr bwMode="auto">
          <a:xfrm>
            <a:off x="3276600" y="5334000"/>
            <a:ext cx="838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9" name="Text Box 13"/>
          <p:cNvSpPr txBox="1">
            <a:spLocks noChangeArrowheads="1"/>
          </p:cNvSpPr>
          <p:nvPr/>
        </p:nvSpPr>
        <p:spPr bwMode="auto">
          <a:xfrm>
            <a:off x="4038601" y="4800600"/>
            <a:ext cx="669925" cy="3365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stdin</a:t>
            </a:r>
          </a:p>
        </p:txBody>
      </p:sp>
      <p:sp>
        <p:nvSpPr>
          <p:cNvPr id="178190" name="Text Box 14"/>
          <p:cNvSpPr txBox="1">
            <a:spLocks noChangeArrowheads="1"/>
          </p:cNvSpPr>
          <p:nvPr/>
        </p:nvSpPr>
        <p:spPr bwMode="auto">
          <a:xfrm>
            <a:off x="4038601" y="5181600"/>
            <a:ext cx="804863" cy="3365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stdout</a:t>
            </a:r>
          </a:p>
        </p:txBody>
      </p:sp>
      <p:sp>
        <p:nvSpPr>
          <p:cNvPr id="178191" name="Line 15"/>
          <p:cNvSpPr>
            <a:spLocks noChangeShapeType="1"/>
          </p:cNvSpPr>
          <p:nvPr/>
        </p:nvSpPr>
        <p:spPr bwMode="auto">
          <a:xfrm>
            <a:off x="3352800" y="5638800"/>
            <a:ext cx="685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2" name="Line 16"/>
          <p:cNvSpPr>
            <a:spLocks noChangeShapeType="1"/>
          </p:cNvSpPr>
          <p:nvPr/>
        </p:nvSpPr>
        <p:spPr bwMode="auto">
          <a:xfrm>
            <a:off x="3429000" y="5867400"/>
            <a:ext cx="1676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3" name="Text Box 17"/>
          <p:cNvSpPr txBox="1">
            <a:spLocks noChangeArrowheads="1"/>
          </p:cNvSpPr>
          <p:nvPr/>
        </p:nvSpPr>
        <p:spPr bwMode="auto">
          <a:xfrm>
            <a:off x="4038601" y="5486400"/>
            <a:ext cx="760413" cy="3365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stderr</a:t>
            </a:r>
          </a:p>
        </p:txBody>
      </p:sp>
      <p:sp>
        <p:nvSpPr>
          <p:cNvPr id="178194" name="Text Box 18"/>
          <p:cNvSpPr txBox="1">
            <a:spLocks noChangeArrowheads="1"/>
          </p:cNvSpPr>
          <p:nvPr/>
        </p:nvSpPr>
        <p:spPr bwMode="auto">
          <a:xfrm>
            <a:off x="5165726" y="5699125"/>
            <a:ext cx="546945" cy="338554"/>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x.lis</a:t>
            </a:r>
          </a:p>
        </p:txBody>
      </p:sp>
      <p:sp>
        <p:nvSpPr>
          <p:cNvPr id="178195" name="Rectangle 19"/>
          <p:cNvSpPr>
            <a:spLocks noChangeArrowheads="1"/>
          </p:cNvSpPr>
          <p:nvPr/>
        </p:nvSpPr>
        <p:spPr bwMode="auto">
          <a:xfrm>
            <a:off x="6705600" y="4876800"/>
            <a:ext cx="1219200" cy="2603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6" name="Text Box 20"/>
          <p:cNvSpPr txBox="1">
            <a:spLocks noChangeArrowheads="1"/>
          </p:cNvSpPr>
          <p:nvPr/>
        </p:nvSpPr>
        <p:spPr bwMode="auto">
          <a:xfrm>
            <a:off x="6400800" y="4908551"/>
            <a:ext cx="300082" cy="1323439"/>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0</a:t>
            </a:r>
          </a:p>
          <a:p>
            <a:r>
              <a:rPr lang="en-US" altLang="en-US" sz="1600" b="1"/>
              <a:t>1</a:t>
            </a:r>
          </a:p>
          <a:p>
            <a:r>
              <a:rPr lang="en-US" altLang="en-US" sz="1600" b="1"/>
              <a:t>2</a:t>
            </a:r>
          </a:p>
          <a:p>
            <a:r>
              <a:rPr lang="en-US" altLang="en-US" sz="1600" b="1"/>
              <a:t>3</a:t>
            </a:r>
          </a:p>
          <a:p>
            <a:r>
              <a:rPr lang="en-US" altLang="en-US" sz="1600" b="1"/>
              <a:t>4</a:t>
            </a:r>
          </a:p>
        </p:txBody>
      </p:sp>
      <p:sp>
        <p:nvSpPr>
          <p:cNvPr id="178197" name="Rectangle 21"/>
          <p:cNvSpPr>
            <a:spLocks noChangeArrowheads="1"/>
          </p:cNvSpPr>
          <p:nvPr/>
        </p:nvSpPr>
        <p:spPr bwMode="auto">
          <a:xfrm>
            <a:off x="6705600" y="5132388"/>
            <a:ext cx="1219200" cy="260350"/>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8" name="Rectangle 22"/>
          <p:cNvSpPr>
            <a:spLocks noChangeArrowheads="1"/>
          </p:cNvSpPr>
          <p:nvPr/>
        </p:nvSpPr>
        <p:spPr bwMode="auto">
          <a:xfrm>
            <a:off x="6705600" y="5387975"/>
            <a:ext cx="1219200" cy="2603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9" name="Rectangle 23"/>
          <p:cNvSpPr>
            <a:spLocks noChangeArrowheads="1"/>
          </p:cNvSpPr>
          <p:nvPr/>
        </p:nvSpPr>
        <p:spPr bwMode="auto">
          <a:xfrm>
            <a:off x="6705600" y="5643563"/>
            <a:ext cx="1219200" cy="260350"/>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00" name="Rectangle 24"/>
          <p:cNvSpPr>
            <a:spLocks noChangeArrowheads="1"/>
          </p:cNvSpPr>
          <p:nvPr/>
        </p:nvSpPr>
        <p:spPr bwMode="auto">
          <a:xfrm>
            <a:off x="6705600" y="5899150"/>
            <a:ext cx="1219200" cy="2603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01" name="Line 25"/>
          <p:cNvSpPr>
            <a:spLocks noChangeShapeType="1"/>
          </p:cNvSpPr>
          <p:nvPr/>
        </p:nvSpPr>
        <p:spPr bwMode="auto">
          <a:xfrm flipV="1">
            <a:off x="7772400" y="4800600"/>
            <a:ext cx="609600" cy="152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02" name="Line 26"/>
          <p:cNvSpPr>
            <a:spLocks noChangeShapeType="1"/>
          </p:cNvSpPr>
          <p:nvPr/>
        </p:nvSpPr>
        <p:spPr bwMode="auto">
          <a:xfrm>
            <a:off x="7620000" y="5213350"/>
            <a:ext cx="1905000" cy="4254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03" name="Text Box 27"/>
          <p:cNvSpPr txBox="1">
            <a:spLocks noChangeArrowheads="1"/>
          </p:cNvSpPr>
          <p:nvPr/>
        </p:nvSpPr>
        <p:spPr bwMode="auto">
          <a:xfrm>
            <a:off x="8382001" y="4679950"/>
            <a:ext cx="669925" cy="3365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stdin</a:t>
            </a:r>
          </a:p>
        </p:txBody>
      </p:sp>
      <p:sp>
        <p:nvSpPr>
          <p:cNvPr id="178204" name="Line 28"/>
          <p:cNvSpPr>
            <a:spLocks noChangeShapeType="1"/>
          </p:cNvSpPr>
          <p:nvPr/>
        </p:nvSpPr>
        <p:spPr bwMode="auto">
          <a:xfrm>
            <a:off x="7772400" y="5746750"/>
            <a:ext cx="1676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05" name="Text Box 29"/>
          <p:cNvSpPr txBox="1">
            <a:spLocks noChangeArrowheads="1"/>
          </p:cNvSpPr>
          <p:nvPr/>
        </p:nvSpPr>
        <p:spPr bwMode="auto">
          <a:xfrm>
            <a:off x="9509126" y="5578475"/>
            <a:ext cx="546945" cy="338554"/>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x.lis</a:t>
            </a:r>
          </a:p>
        </p:txBody>
      </p:sp>
      <p:sp>
        <p:nvSpPr>
          <p:cNvPr id="178206" name="Text Box 30"/>
          <p:cNvSpPr txBox="1">
            <a:spLocks noChangeArrowheads="1"/>
          </p:cNvSpPr>
          <p:nvPr/>
        </p:nvSpPr>
        <p:spPr bwMode="auto">
          <a:xfrm>
            <a:off x="5181601" y="4648200"/>
            <a:ext cx="1141659" cy="338554"/>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dup2(3,1)</a:t>
            </a:r>
          </a:p>
        </p:txBody>
      </p:sp>
      <p:sp>
        <p:nvSpPr>
          <p:cNvPr id="178207" name="Freeform 31"/>
          <p:cNvSpPr>
            <a:spLocks/>
          </p:cNvSpPr>
          <p:nvPr/>
        </p:nvSpPr>
        <p:spPr bwMode="auto">
          <a:xfrm>
            <a:off x="6172200" y="5257800"/>
            <a:ext cx="381000" cy="609600"/>
          </a:xfrm>
          <a:custGeom>
            <a:avLst/>
            <a:gdLst>
              <a:gd name="T0" fmla="*/ 240 w 240"/>
              <a:gd name="T1" fmla="*/ 384 h 384"/>
              <a:gd name="T2" fmla="*/ 0 w 240"/>
              <a:gd name="T3" fmla="*/ 288 h 384"/>
              <a:gd name="T4" fmla="*/ 0 w 240"/>
              <a:gd name="T5" fmla="*/ 48 h 384"/>
              <a:gd name="T6" fmla="*/ 192 w 240"/>
              <a:gd name="T7" fmla="*/ 0 h 384"/>
            </a:gdLst>
            <a:ahLst/>
            <a:cxnLst>
              <a:cxn ang="0">
                <a:pos x="T0" y="T1"/>
              </a:cxn>
              <a:cxn ang="0">
                <a:pos x="T2" y="T3"/>
              </a:cxn>
              <a:cxn ang="0">
                <a:pos x="T4" y="T5"/>
              </a:cxn>
              <a:cxn ang="0">
                <a:pos x="T6" y="T7"/>
              </a:cxn>
            </a:cxnLst>
            <a:rect l="0" t="0" r="r" b="b"/>
            <a:pathLst>
              <a:path w="240" h="384">
                <a:moveTo>
                  <a:pt x="240" y="384"/>
                </a:moveTo>
                <a:lnTo>
                  <a:pt x="0" y="288"/>
                </a:lnTo>
                <a:lnTo>
                  <a:pt x="0" y="48"/>
                </a:lnTo>
                <a:lnTo>
                  <a:pt x="192"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362200" y="0"/>
            <a:ext cx="7778750" cy="1104900"/>
          </a:xfrm>
        </p:spPr>
        <p:txBody>
          <a:bodyPr/>
          <a:lstStyle/>
          <a:p>
            <a:pPr defTabSz="920750"/>
            <a:r>
              <a:rPr lang="en-US" altLang="en-US" sz="4000" dirty="0"/>
              <a:t>Example - implement ls &gt; </a:t>
            </a:r>
            <a:r>
              <a:rPr lang="en-US" altLang="en-US" sz="4000" dirty="0" err="1"/>
              <a:t>x.lis</a:t>
            </a:r>
            <a:endParaRPr lang="en-US" altLang="en-US" sz="4000" dirty="0"/>
          </a:p>
        </p:txBody>
      </p:sp>
      <p:sp>
        <p:nvSpPr>
          <p:cNvPr id="179203" name="Rectangle 3"/>
          <p:cNvSpPr>
            <a:spLocks noGrp="1" noChangeArrowheads="1"/>
          </p:cNvSpPr>
          <p:nvPr>
            <p:ph type="body" idx="1"/>
          </p:nvPr>
        </p:nvSpPr>
        <p:spPr>
          <a:xfrm>
            <a:off x="2016126" y="990601"/>
            <a:ext cx="8651875" cy="5254625"/>
          </a:xfrm>
        </p:spPr>
        <p:txBody>
          <a:bodyPr>
            <a:normAutofit fontScale="62500" lnSpcReduction="20000"/>
          </a:bodyPr>
          <a:lstStyle/>
          <a:p>
            <a:pPr marL="327025" indent="-327025" defTabSz="920750">
              <a:buNone/>
            </a:pPr>
            <a:r>
              <a:rPr lang="en-US" altLang="en-US" b="1" dirty="0">
                <a:latin typeface="Courier New" panose="02070309020205020404" pitchFamily="49" charset="0"/>
              </a:rPr>
              <a:t>#include &lt;</a:t>
            </a:r>
            <a:r>
              <a:rPr lang="en-US" altLang="en-US" b="1" dirty="0" err="1">
                <a:latin typeface="Courier New" panose="02070309020205020404" pitchFamily="49" charset="0"/>
              </a:rPr>
              <a:t>unistd.h</a:t>
            </a:r>
            <a:r>
              <a:rPr lang="en-US" altLang="en-US" b="1" dirty="0">
                <a:latin typeface="Courier New" panose="02070309020205020404" pitchFamily="49" charset="0"/>
              </a:rPr>
              <a:t>&gt;</a:t>
            </a:r>
          </a:p>
          <a:p>
            <a:pPr marL="327025" indent="-327025" defTabSz="920750">
              <a:buNone/>
            </a:pPr>
            <a:r>
              <a:rPr lang="en-US" altLang="en-US" b="1" dirty="0" err="1">
                <a:latin typeface="Courier New" panose="02070309020205020404" pitchFamily="49" charset="0"/>
              </a:rPr>
              <a:t>int</a:t>
            </a:r>
            <a:r>
              <a:rPr lang="en-US" altLang="en-US" b="1" dirty="0">
                <a:latin typeface="Courier New" panose="02070309020205020404" pitchFamily="49" charset="0"/>
              </a:rPr>
              <a:t> main ()</a:t>
            </a:r>
          </a:p>
          <a:p>
            <a:pPr marL="327025" indent="-327025" defTabSz="920750">
              <a:buNone/>
            </a:pPr>
            <a:r>
              <a:rPr lang="en-US" altLang="en-US" b="1" dirty="0">
                <a:latin typeface="Courier New" panose="02070309020205020404" pitchFamily="49" charset="0"/>
              </a:rPr>
              <a:t>	{</a:t>
            </a:r>
          </a:p>
          <a:p>
            <a:pPr marL="327025" indent="-327025" defTabSz="920750">
              <a:buNone/>
            </a:pPr>
            <a:r>
              <a:rPr lang="en-US" altLang="en-US" b="1" dirty="0">
                <a:latin typeface="Courier New" panose="02070309020205020404" pitchFamily="49" charset="0"/>
              </a:rPr>
              <a:t>	</a:t>
            </a:r>
            <a:r>
              <a:rPr lang="en-US" altLang="en-US" b="1" dirty="0" err="1">
                <a:latin typeface="Courier New" panose="02070309020205020404" pitchFamily="49" charset="0"/>
              </a:rPr>
              <a:t>int</a:t>
            </a:r>
            <a:r>
              <a:rPr lang="en-US" altLang="en-US" b="1" dirty="0">
                <a:latin typeface="Courier New" panose="02070309020205020404" pitchFamily="49" charset="0"/>
              </a:rPr>
              <a:t> </a:t>
            </a:r>
            <a:r>
              <a:rPr lang="en-US" altLang="en-US" b="1" dirty="0" err="1">
                <a:latin typeface="Courier New" panose="02070309020205020404" pitchFamily="49" charset="0"/>
              </a:rPr>
              <a:t>fileId</a:t>
            </a:r>
            <a:r>
              <a:rPr lang="en-US" altLang="en-US" b="1" dirty="0">
                <a:latin typeface="Courier New" panose="02070309020205020404" pitchFamily="49" charset="0"/>
              </a:rPr>
              <a:t>;</a:t>
            </a:r>
          </a:p>
          <a:p>
            <a:pPr marL="327025" indent="-327025" defTabSz="920750">
              <a:buNone/>
            </a:pPr>
            <a:r>
              <a:rPr lang="en-US" altLang="en-US" b="1" dirty="0">
                <a:latin typeface="Courier New" panose="02070309020205020404" pitchFamily="49" charset="0"/>
              </a:rPr>
              <a:t>	</a:t>
            </a:r>
            <a:r>
              <a:rPr lang="en-US" altLang="en-US" b="1" dirty="0" err="1">
                <a:latin typeface="Courier New" panose="02070309020205020404" pitchFamily="49" charset="0"/>
              </a:rPr>
              <a:t>fileId</a:t>
            </a:r>
            <a:r>
              <a:rPr lang="en-US" altLang="en-US" b="1" dirty="0">
                <a:latin typeface="Courier New" panose="02070309020205020404" pitchFamily="49" charset="0"/>
              </a:rPr>
              <a:t> = </a:t>
            </a:r>
            <a:r>
              <a:rPr lang="en-US" altLang="en-US" b="1" dirty="0" err="1">
                <a:latin typeface="Courier New" panose="02070309020205020404" pitchFamily="49" charset="0"/>
              </a:rPr>
              <a:t>creat</a:t>
            </a:r>
            <a:r>
              <a:rPr lang="en-US" altLang="en-US" b="1" dirty="0">
                <a:latin typeface="Courier New" panose="02070309020205020404" pitchFamily="49" charset="0"/>
              </a:rPr>
              <a:t>( "x.lis",0640 );</a:t>
            </a:r>
          </a:p>
          <a:p>
            <a:pPr marL="327025" indent="-327025" defTabSz="920750">
              <a:buNone/>
            </a:pPr>
            <a:r>
              <a:rPr lang="en-US" altLang="en-US" b="1" dirty="0">
                <a:latin typeface="Courier New" panose="02070309020205020404" pitchFamily="49" charset="0"/>
              </a:rPr>
              <a:t>  if( </a:t>
            </a:r>
            <a:r>
              <a:rPr lang="en-US" altLang="en-US" b="1" dirty="0" err="1">
                <a:latin typeface="Courier New" panose="02070309020205020404" pitchFamily="49" charset="0"/>
              </a:rPr>
              <a:t>fileId</a:t>
            </a:r>
            <a:r>
              <a:rPr lang="en-US" altLang="en-US" b="1" dirty="0">
                <a:latin typeface="Courier New" panose="02070309020205020404" pitchFamily="49" charset="0"/>
              </a:rPr>
              <a:t> &lt; 0 )  </a:t>
            </a:r>
          </a:p>
          <a:p>
            <a:pPr marL="327025" indent="-327025" defTabSz="920750">
              <a:buNone/>
            </a:pPr>
            <a:r>
              <a:rPr lang="en-US" altLang="en-US" b="1" dirty="0">
                <a:latin typeface="Courier New" panose="02070309020205020404" pitchFamily="49" charset="0"/>
              </a:rPr>
              <a:t>		{  </a:t>
            </a:r>
          </a:p>
          <a:p>
            <a:pPr marL="327025" indent="-327025" defTabSz="920750">
              <a:buNone/>
            </a:pPr>
            <a:r>
              <a:rPr lang="en-US" altLang="en-US" b="1" dirty="0">
                <a:latin typeface="Courier New" panose="02070309020205020404" pitchFamily="49" charset="0"/>
              </a:rPr>
              <a:t>		</a:t>
            </a:r>
            <a:r>
              <a:rPr lang="en-US" altLang="en-US" b="1" dirty="0" err="1">
                <a:latin typeface="Courier New" panose="02070309020205020404" pitchFamily="49" charset="0"/>
              </a:rPr>
              <a:t>printf</a:t>
            </a:r>
            <a:r>
              <a:rPr lang="en-US" altLang="en-US" b="1" dirty="0">
                <a:latin typeface="Courier New" panose="02070309020205020404" pitchFamily="49" charset="0"/>
              </a:rPr>
              <a:t>( </a:t>
            </a:r>
            <a:r>
              <a:rPr lang="en-US" altLang="en-US" b="1" dirty="0" err="1">
                <a:latin typeface="Courier New" panose="02070309020205020404" pitchFamily="49" charset="0"/>
              </a:rPr>
              <a:t>stderr</a:t>
            </a:r>
            <a:r>
              <a:rPr lang="en-US" altLang="en-US" b="1" dirty="0">
                <a:latin typeface="Courier New" panose="02070309020205020404" pitchFamily="49" charset="0"/>
              </a:rPr>
              <a:t>, "error creating </a:t>
            </a:r>
            <a:r>
              <a:rPr lang="en-US" altLang="en-US" b="1" dirty="0" err="1" smtClean="0">
                <a:latin typeface="Courier New" panose="02070309020205020404" pitchFamily="49" charset="0"/>
              </a:rPr>
              <a:t>x.lis</a:t>
            </a:r>
            <a:r>
              <a:rPr lang="en-US" altLang="en-US" b="1" dirty="0" smtClean="0">
                <a:latin typeface="Courier New" panose="02070309020205020404" pitchFamily="49" charset="0"/>
              </a:rPr>
              <a:t>\n" </a:t>
            </a:r>
            <a:r>
              <a:rPr lang="en-US" altLang="en-US" b="1" dirty="0">
                <a:latin typeface="Courier New" panose="02070309020205020404" pitchFamily="49" charset="0"/>
              </a:rPr>
              <a:t>); </a:t>
            </a:r>
          </a:p>
          <a:p>
            <a:pPr marL="327025" indent="-327025" defTabSz="920750">
              <a:buNone/>
            </a:pPr>
            <a:r>
              <a:rPr lang="en-US" altLang="en-US" b="1" dirty="0">
                <a:latin typeface="Courier New" panose="02070309020205020404" pitchFamily="49" charset="0"/>
              </a:rPr>
              <a:t>		exit (1);     </a:t>
            </a:r>
          </a:p>
          <a:p>
            <a:pPr marL="327025" indent="-327025" defTabSz="920750">
              <a:buNone/>
            </a:pPr>
            <a:r>
              <a:rPr lang="en-US" altLang="en-US" b="1" dirty="0">
                <a:latin typeface="Courier New" panose="02070309020205020404" pitchFamily="49" charset="0"/>
              </a:rPr>
              <a:t>		}</a:t>
            </a:r>
          </a:p>
          <a:p>
            <a:pPr marL="327025" indent="-327025" defTabSz="920750">
              <a:buNone/>
            </a:pPr>
            <a:r>
              <a:rPr lang="en-US" altLang="en-US" b="1" dirty="0">
                <a:latin typeface="Courier New" panose="02070309020205020404" pitchFamily="49" charset="0"/>
              </a:rPr>
              <a:t>	dup2( </a:t>
            </a:r>
            <a:r>
              <a:rPr lang="en-US" altLang="en-US" b="1" dirty="0" err="1">
                <a:latin typeface="Courier New" panose="02070309020205020404" pitchFamily="49" charset="0"/>
              </a:rPr>
              <a:t>fileId</a:t>
            </a:r>
            <a:r>
              <a:rPr lang="en-US" altLang="en-US" b="1" dirty="0">
                <a:latin typeface="Courier New" panose="02070309020205020404" pitchFamily="49" charset="0"/>
              </a:rPr>
              <a:t>, </a:t>
            </a:r>
            <a:r>
              <a:rPr lang="en-US" altLang="en-US" b="1" dirty="0" err="1" smtClean="0">
                <a:latin typeface="Courier New" panose="02070309020205020404" pitchFamily="49" charset="0"/>
              </a:rPr>
              <a:t>fileno</a:t>
            </a:r>
            <a:r>
              <a:rPr lang="en-US" altLang="en-US" b="1" dirty="0" smtClean="0">
                <a:latin typeface="Courier New" panose="02070309020205020404" pitchFamily="49" charset="0"/>
              </a:rPr>
              <a:t>(</a:t>
            </a:r>
            <a:r>
              <a:rPr lang="en-US" altLang="en-US" b="1" dirty="0" err="1" smtClean="0">
                <a:latin typeface="Courier New" panose="02070309020205020404" pitchFamily="49" charset="0"/>
              </a:rPr>
              <a:t>stdout</a:t>
            </a:r>
            <a:r>
              <a:rPr lang="en-US" altLang="en-US" b="1" dirty="0" smtClean="0">
                <a:latin typeface="Courier New" panose="02070309020205020404" pitchFamily="49" charset="0"/>
              </a:rPr>
              <a:t>) </a:t>
            </a:r>
            <a:r>
              <a:rPr lang="en-US" altLang="en-US" b="1" dirty="0">
                <a:latin typeface="Courier New" panose="02070309020205020404" pitchFamily="49" charset="0"/>
              </a:rPr>
              <a:t>); /* copy </a:t>
            </a:r>
            <a:r>
              <a:rPr lang="en-US" altLang="en-US" b="1" dirty="0" err="1">
                <a:latin typeface="Courier New" panose="02070309020205020404" pitchFamily="49" charset="0"/>
              </a:rPr>
              <a:t>fileID</a:t>
            </a:r>
            <a:r>
              <a:rPr lang="en-US" altLang="en-US" b="1" dirty="0">
                <a:latin typeface="Courier New" panose="02070309020205020404" pitchFamily="49" charset="0"/>
              </a:rPr>
              <a:t> to </a:t>
            </a:r>
            <a:r>
              <a:rPr lang="en-US" altLang="en-US" b="1" dirty="0" err="1">
                <a:latin typeface="Courier New" panose="02070309020205020404" pitchFamily="49" charset="0"/>
              </a:rPr>
              <a:t>stdout</a:t>
            </a:r>
            <a:r>
              <a:rPr lang="en-US" altLang="en-US" b="1" dirty="0">
                <a:latin typeface="Courier New" panose="02070309020205020404" pitchFamily="49" charset="0"/>
              </a:rPr>
              <a:t> */</a:t>
            </a:r>
          </a:p>
          <a:p>
            <a:pPr marL="327025" indent="-327025" defTabSz="920750">
              <a:buNone/>
            </a:pPr>
            <a:r>
              <a:rPr lang="en-US" altLang="en-US" b="1" dirty="0">
                <a:latin typeface="Courier New" panose="02070309020205020404" pitchFamily="49" charset="0"/>
              </a:rPr>
              <a:t>  close( </a:t>
            </a:r>
            <a:r>
              <a:rPr lang="en-US" altLang="en-US" b="1" dirty="0" err="1">
                <a:latin typeface="Courier New" panose="02070309020205020404" pitchFamily="49" charset="0"/>
              </a:rPr>
              <a:t>fileId</a:t>
            </a:r>
            <a:r>
              <a:rPr lang="en-US" altLang="en-US" b="1" dirty="0">
                <a:latin typeface="Courier New" panose="02070309020205020404" pitchFamily="49" charset="0"/>
              </a:rPr>
              <a:t> );     		</a:t>
            </a:r>
          </a:p>
          <a:p>
            <a:pPr marL="327025" indent="-327025" defTabSz="920750">
              <a:buNone/>
            </a:pPr>
            <a:r>
              <a:rPr lang="en-US" altLang="en-US" b="1" dirty="0">
                <a:latin typeface="Courier New" panose="02070309020205020404" pitchFamily="49" charset="0"/>
              </a:rPr>
              <a:t>  </a:t>
            </a:r>
            <a:r>
              <a:rPr lang="en-US" altLang="en-US" b="1" dirty="0" err="1">
                <a:latin typeface="Courier New" panose="02070309020205020404" pitchFamily="49" charset="0"/>
              </a:rPr>
              <a:t>execl</a:t>
            </a:r>
            <a:r>
              <a:rPr lang="en-US" altLang="en-US" b="1" dirty="0">
                <a:latin typeface="Courier New" panose="02070309020205020404" pitchFamily="49" charset="0"/>
              </a:rPr>
              <a:t>( "/bin/ls", "ls", 0 );</a:t>
            </a:r>
            <a:br>
              <a:rPr lang="en-US" altLang="en-US" b="1" dirty="0">
                <a:latin typeface="Courier New" panose="02070309020205020404" pitchFamily="49" charset="0"/>
              </a:rPr>
            </a:br>
            <a:r>
              <a:rPr lang="en-US" altLang="en-US" b="1" dirty="0">
                <a:latin typeface="Courier New" panose="02070309020205020404" pitchFamily="49" charset="0"/>
              </a:rPr>
              <a:t>}</a:t>
            </a:r>
          </a:p>
          <a:p>
            <a:pPr marL="327025" indent="-327025" defTabSz="920750">
              <a:buNone/>
            </a:pPr>
            <a:endParaRPr lang="en-US" altLang="en-US" b="1" dirty="0">
              <a:latin typeface="Courier New" panose="02070309020205020404" pitchFamily="49"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ko-KR" dirty="0" smtClean="0">
                <a:ea typeface="굴림" panose="020B0600000101010101" pitchFamily="34" charset="-127"/>
              </a:rPr>
              <a:t>User </a:t>
            </a:r>
            <a:r>
              <a:rPr lang="en-US" altLang="ko-KR" dirty="0">
                <a:ea typeface="굴림" panose="020B0600000101010101" pitchFamily="34" charset="-127"/>
              </a:rPr>
              <a:t>and Group ID</a:t>
            </a:r>
          </a:p>
        </p:txBody>
      </p:sp>
      <p:sp>
        <p:nvSpPr>
          <p:cNvPr id="187395" name="Rectangle 3"/>
          <p:cNvSpPr>
            <a:spLocks noGrp="1" noChangeArrowheads="1"/>
          </p:cNvSpPr>
          <p:nvPr>
            <p:ph type="body" idx="1"/>
          </p:nvPr>
        </p:nvSpPr>
        <p:spPr>
          <a:xfrm>
            <a:off x="1981200" y="1447800"/>
            <a:ext cx="8153400" cy="5029200"/>
          </a:xfrm>
        </p:spPr>
        <p:txBody>
          <a:bodyPr>
            <a:normAutofit fontScale="92500" lnSpcReduction="10000"/>
          </a:bodyPr>
          <a:lstStyle/>
          <a:p>
            <a:pPr>
              <a:lnSpc>
                <a:spcPct val="80000"/>
              </a:lnSpc>
            </a:pPr>
            <a:r>
              <a:rPr lang="en-US" altLang="ko-KR" sz="2800">
                <a:ea typeface="굴림" panose="020B0600000101010101" pitchFamily="34" charset="-127"/>
              </a:rPr>
              <a:t>Group ID</a:t>
            </a:r>
          </a:p>
          <a:p>
            <a:pPr lvl="1">
              <a:lnSpc>
                <a:spcPct val="80000"/>
              </a:lnSpc>
            </a:pPr>
            <a:r>
              <a:rPr lang="en-US" altLang="ko-KR" sz="2400">
                <a:ea typeface="굴림" panose="020B0600000101010101" pitchFamily="34" charset="-127"/>
              </a:rPr>
              <a:t>Real, effective</a:t>
            </a:r>
          </a:p>
          <a:p>
            <a:pPr>
              <a:lnSpc>
                <a:spcPct val="80000"/>
              </a:lnSpc>
            </a:pPr>
            <a:r>
              <a:rPr lang="en-US" altLang="ko-KR" sz="2800">
                <a:ea typeface="굴림" panose="020B0600000101010101" pitchFamily="34" charset="-127"/>
              </a:rPr>
              <a:t>User ID</a:t>
            </a:r>
          </a:p>
          <a:p>
            <a:pPr lvl="1">
              <a:lnSpc>
                <a:spcPct val="80000"/>
              </a:lnSpc>
            </a:pPr>
            <a:r>
              <a:rPr lang="en-US" altLang="ko-KR" sz="2400">
                <a:ea typeface="굴림" panose="020B0600000101010101" pitchFamily="34" charset="-127"/>
              </a:rPr>
              <a:t>Real user ID</a:t>
            </a:r>
          </a:p>
          <a:p>
            <a:pPr lvl="2">
              <a:lnSpc>
                <a:spcPct val="80000"/>
              </a:lnSpc>
            </a:pPr>
            <a:r>
              <a:rPr lang="en-US" altLang="ko-KR" sz="2000">
                <a:ea typeface="굴림" panose="020B0600000101010101" pitchFamily="34" charset="-127"/>
              </a:rPr>
              <a:t>Identifies the user who is responsible for the running process.</a:t>
            </a:r>
          </a:p>
          <a:p>
            <a:pPr lvl="1">
              <a:lnSpc>
                <a:spcPct val="80000"/>
              </a:lnSpc>
            </a:pPr>
            <a:r>
              <a:rPr lang="en-US" altLang="ko-KR" sz="2400">
                <a:ea typeface="굴림" panose="020B0600000101010101" pitchFamily="34" charset="-127"/>
              </a:rPr>
              <a:t>Effective user ID</a:t>
            </a:r>
          </a:p>
          <a:p>
            <a:pPr lvl="2">
              <a:lnSpc>
                <a:spcPct val="80000"/>
              </a:lnSpc>
            </a:pPr>
            <a:r>
              <a:rPr lang="en-US" altLang="ko-KR" sz="2000">
                <a:ea typeface="굴림" panose="020B0600000101010101" pitchFamily="34" charset="-127"/>
              </a:rPr>
              <a:t>Used to assign ownership of newly created files, to check file access permissions, and to check permission to send signals to processes.</a:t>
            </a:r>
          </a:p>
          <a:p>
            <a:pPr lvl="2">
              <a:lnSpc>
                <a:spcPct val="80000"/>
              </a:lnSpc>
            </a:pPr>
            <a:r>
              <a:rPr lang="en-US" altLang="ko-KR" sz="2000">
                <a:ea typeface="굴림" panose="020B0600000101010101" pitchFamily="34" charset="-127"/>
              </a:rPr>
              <a:t>To change euid: executes a </a:t>
            </a:r>
            <a:r>
              <a:rPr lang="en-US" altLang="ko-KR" sz="2000" i="1">
                <a:ea typeface="굴림" panose="020B0600000101010101" pitchFamily="34" charset="-127"/>
              </a:rPr>
              <a:t>setuid-program</a:t>
            </a:r>
            <a:r>
              <a:rPr lang="en-US" altLang="ko-KR" sz="2000">
                <a:ea typeface="굴림" panose="020B0600000101010101" pitchFamily="34" charset="-127"/>
              </a:rPr>
              <a:t> that has the set-uid bit set or invokes the setuid( ) system call.</a:t>
            </a:r>
          </a:p>
          <a:p>
            <a:pPr lvl="2">
              <a:lnSpc>
                <a:spcPct val="80000"/>
              </a:lnSpc>
            </a:pPr>
            <a:r>
              <a:rPr lang="en-US" altLang="ko-KR" sz="2000">
                <a:ea typeface="굴림" panose="020B0600000101010101" pitchFamily="34" charset="-127"/>
              </a:rPr>
              <a:t>The setuid(</a:t>
            </a:r>
            <a:r>
              <a:rPr lang="en-US" altLang="ko-KR" sz="2000" i="1">
                <a:ea typeface="굴림" panose="020B0600000101010101" pitchFamily="34" charset="-127"/>
              </a:rPr>
              <a:t>uid</a:t>
            </a:r>
            <a:r>
              <a:rPr lang="en-US" altLang="ko-KR" sz="2000">
                <a:ea typeface="굴림" panose="020B0600000101010101" pitchFamily="34" charset="-127"/>
              </a:rPr>
              <a:t>) system call: if euid is not superuser, </a:t>
            </a:r>
            <a:r>
              <a:rPr lang="en-US" altLang="ko-KR" sz="2000" i="1">
                <a:ea typeface="굴림" panose="020B0600000101010101" pitchFamily="34" charset="-127"/>
              </a:rPr>
              <a:t>uid</a:t>
            </a:r>
            <a:r>
              <a:rPr lang="en-US" altLang="ko-KR" sz="2000">
                <a:ea typeface="굴림" panose="020B0600000101010101" pitchFamily="34" charset="-127"/>
              </a:rPr>
              <a:t> must be the real uid or the saved uid (the kernel also resets euid to </a:t>
            </a:r>
            <a:r>
              <a:rPr lang="en-US" altLang="ko-KR" sz="2000" i="1">
                <a:ea typeface="굴림" panose="020B0600000101010101" pitchFamily="34" charset="-127"/>
              </a:rPr>
              <a:t>uid</a:t>
            </a:r>
            <a:r>
              <a:rPr lang="en-US" altLang="ko-KR" sz="2000">
                <a:ea typeface="굴림" panose="020B0600000101010101" pitchFamily="34" charset="-127"/>
              </a:rPr>
              <a:t>).</a:t>
            </a:r>
          </a:p>
          <a:p>
            <a:pPr lvl="1">
              <a:lnSpc>
                <a:spcPct val="80000"/>
              </a:lnSpc>
            </a:pPr>
            <a:r>
              <a:rPr lang="en-US" altLang="ko-KR" sz="2400">
                <a:ea typeface="굴림" panose="020B0600000101010101" pitchFamily="34" charset="-127"/>
              </a:rPr>
              <a:t>Real and effective uid: inherit (fork), maintain (exec).</a:t>
            </a:r>
          </a:p>
          <a:p>
            <a:pPr>
              <a:lnSpc>
                <a:spcPct val="80000"/>
              </a:lnSpc>
            </a:pPr>
            <a:endParaRPr lang="en-US" altLang="ko-KR" sz="2800">
              <a:ea typeface="굴림" panose="020B0600000101010101" pitchFamily="34" charset="-127"/>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ltLang="ko-KR">
                <a:ea typeface="굴림" panose="020B0600000101010101" pitchFamily="34" charset="-127"/>
              </a:rPr>
              <a:t>Read IDs</a:t>
            </a:r>
          </a:p>
        </p:txBody>
      </p:sp>
      <p:sp>
        <p:nvSpPr>
          <p:cNvPr id="188419" name="Rectangle 3"/>
          <p:cNvSpPr>
            <a:spLocks noGrp="1" noChangeArrowheads="1"/>
          </p:cNvSpPr>
          <p:nvPr>
            <p:ph type="body" idx="1"/>
          </p:nvPr>
        </p:nvSpPr>
        <p:spPr>
          <a:xfrm>
            <a:off x="2057400" y="1600200"/>
            <a:ext cx="7772400" cy="4114800"/>
          </a:xfrm>
        </p:spPr>
        <p:txBody>
          <a:bodyPr>
            <a:normAutofit fontScale="92500" lnSpcReduction="10000"/>
          </a:bodyPr>
          <a:lstStyle/>
          <a:p>
            <a:r>
              <a:rPr lang="en-US" altLang="ko-KR" sz="2800">
                <a:latin typeface="Arial Narrow" panose="020B0606020202030204" pitchFamily="34" charset="0"/>
                <a:ea typeface="굴림" panose="020B0600000101010101" pitchFamily="34" charset="-127"/>
              </a:rPr>
              <a:t>pid_t getuid(void);</a:t>
            </a:r>
          </a:p>
          <a:p>
            <a:pPr lvl="1"/>
            <a:r>
              <a:rPr lang="en-US" altLang="ko-KR" sz="2400">
                <a:ea typeface="굴림" panose="020B0600000101010101" pitchFamily="34" charset="-127"/>
              </a:rPr>
              <a:t>Returns the real user ID of the current process</a:t>
            </a:r>
          </a:p>
          <a:p>
            <a:r>
              <a:rPr lang="en-US" altLang="ko-KR" sz="2800">
                <a:latin typeface="Arial Narrow" panose="020B0606020202030204" pitchFamily="34" charset="0"/>
                <a:ea typeface="굴림" panose="020B0600000101010101" pitchFamily="34" charset="-127"/>
              </a:rPr>
              <a:t>pid_t geteuid(void);</a:t>
            </a:r>
          </a:p>
          <a:p>
            <a:pPr lvl="1"/>
            <a:r>
              <a:rPr lang="en-US" altLang="ko-KR" sz="2400">
                <a:ea typeface="굴림" panose="020B0600000101010101" pitchFamily="34" charset="-127"/>
              </a:rPr>
              <a:t>Returns the effective user ID of the current process</a:t>
            </a:r>
          </a:p>
          <a:p>
            <a:r>
              <a:rPr lang="en-US" altLang="ko-KR" sz="2800">
                <a:latin typeface="Arial Narrow" panose="020B0606020202030204" pitchFamily="34" charset="0"/>
                <a:ea typeface="굴림" panose="020B0600000101010101" pitchFamily="34" charset="-127"/>
              </a:rPr>
              <a:t>gid_t getgid(void);</a:t>
            </a:r>
          </a:p>
          <a:p>
            <a:pPr lvl="1"/>
            <a:r>
              <a:rPr lang="en-US" altLang="ko-KR" sz="2400">
                <a:ea typeface="굴림" panose="020B0600000101010101" pitchFamily="34" charset="-127"/>
              </a:rPr>
              <a:t>Returns the real group ID of the current process</a:t>
            </a:r>
          </a:p>
          <a:p>
            <a:r>
              <a:rPr lang="en-US" altLang="ko-KR" sz="2800">
                <a:latin typeface="Arial Narrow" panose="020B0606020202030204" pitchFamily="34" charset="0"/>
                <a:ea typeface="굴림" panose="020B0600000101010101" pitchFamily="34" charset="-127"/>
              </a:rPr>
              <a:t>gid_t getegid(void);</a:t>
            </a:r>
          </a:p>
          <a:p>
            <a:pPr lvl="1"/>
            <a:r>
              <a:rPr lang="en-US" altLang="ko-KR" sz="2400">
                <a:ea typeface="굴림" panose="020B0600000101010101" pitchFamily="34" charset="-127"/>
              </a:rPr>
              <a:t>Returns the effective group ID of the current process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ko-KR">
                <a:ea typeface="굴림" panose="020B0600000101010101" pitchFamily="34" charset="-127"/>
              </a:rPr>
              <a:t>Change UID and GID (1)</a:t>
            </a:r>
          </a:p>
        </p:txBody>
      </p:sp>
      <p:sp>
        <p:nvSpPr>
          <p:cNvPr id="189443" name="Rectangle 3"/>
          <p:cNvSpPr>
            <a:spLocks noGrp="1" noChangeArrowheads="1"/>
          </p:cNvSpPr>
          <p:nvPr>
            <p:ph type="body" idx="1"/>
          </p:nvPr>
        </p:nvSpPr>
        <p:spPr>
          <a:xfrm>
            <a:off x="1828800" y="1600200"/>
            <a:ext cx="9144000" cy="4953000"/>
          </a:xfrm>
        </p:spPr>
        <p:txBody>
          <a:bodyPr>
            <a:normAutofit lnSpcReduction="10000"/>
          </a:bodyPr>
          <a:lstStyle/>
          <a:p>
            <a:pPr>
              <a:lnSpc>
                <a:spcPct val="80000"/>
              </a:lnSpc>
              <a:buFont typeface="Monotype Sorts" charset="2"/>
              <a:buNone/>
            </a:pPr>
            <a:r>
              <a:rPr lang="en-US" altLang="ko-KR" sz="2400" b="1">
                <a:latin typeface="Courier New" panose="02070309020205020404" pitchFamily="49" charset="0"/>
                <a:ea typeface="굴림" panose="020B0600000101010101" pitchFamily="34" charset="-127"/>
              </a:rPr>
              <a:t>#include &lt;unistd.h&gt;</a:t>
            </a:r>
          </a:p>
          <a:p>
            <a:pPr>
              <a:lnSpc>
                <a:spcPct val="80000"/>
              </a:lnSpc>
              <a:buFont typeface="Monotype Sorts" charset="2"/>
              <a:buNone/>
            </a:pPr>
            <a:r>
              <a:rPr lang="en-US" altLang="ko-KR" sz="2400" b="1">
                <a:latin typeface="Courier New" panose="02070309020205020404" pitchFamily="49" charset="0"/>
                <a:ea typeface="굴림" panose="020B0600000101010101" pitchFamily="34" charset="-127"/>
              </a:rPr>
              <a:t>#include &lt;sys/types.h&gt;</a:t>
            </a:r>
          </a:p>
          <a:p>
            <a:pPr>
              <a:lnSpc>
                <a:spcPct val="80000"/>
              </a:lnSpc>
              <a:buFont typeface="Monotype Sorts" charset="2"/>
              <a:buNone/>
            </a:pPr>
            <a:r>
              <a:rPr lang="en-US" altLang="ko-KR" sz="2400" b="1">
                <a:latin typeface="Courier New" panose="02070309020205020404" pitchFamily="49" charset="0"/>
                <a:ea typeface="굴림" panose="020B0600000101010101" pitchFamily="34" charset="-127"/>
              </a:rPr>
              <a:t>int setuid( uid_t </a:t>
            </a:r>
            <a:r>
              <a:rPr lang="en-US" altLang="ko-KR" sz="2400" b="1" i="1">
                <a:latin typeface="Courier New" panose="02070309020205020404" pitchFamily="49" charset="0"/>
                <a:ea typeface="굴림" panose="020B0600000101010101" pitchFamily="34" charset="-127"/>
              </a:rPr>
              <a:t>uid</a:t>
            </a:r>
            <a:r>
              <a:rPr lang="en-US" altLang="ko-KR" sz="2400" b="1">
                <a:latin typeface="Courier New" panose="02070309020205020404" pitchFamily="49" charset="0"/>
                <a:ea typeface="굴림" panose="020B0600000101010101" pitchFamily="34" charset="-127"/>
              </a:rPr>
              <a:t> )</a:t>
            </a:r>
          </a:p>
          <a:p>
            <a:pPr>
              <a:lnSpc>
                <a:spcPct val="80000"/>
              </a:lnSpc>
              <a:buFont typeface="Monotype Sorts" charset="2"/>
              <a:buNone/>
            </a:pPr>
            <a:r>
              <a:rPr lang="en-US" altLang="ko-KR" sz="2400" b="1">
                <a:latin typeface="Courier New" panose="02070309020205020404" pitchFamily="49" charset="0"/>
                <a:ea typeface="굴림" panose="020B0600000101010101" pitchFamily="34" charset="-127"/>
              </a:rPr>
              <a:t>Int setgid( gid_t gid )</a:t>
            </a:r>
          </a:p>
          <a:p>
            <a:pPr lvl="1">
              <a:lnSpc>
                <a:spcPct val="80000"/>
              </a:lnSpc>
            </a:pPr>
            <a:endParaRPr lang="en-US" altLang="ko-KR" sz="2400">
              <a:ea typeface="굴림" panose="020B0600000101010101" pitchFamily="34" charset="-127"/>
            </a:endParaRPr>
          </a:p>
          <a:p>
            <a:pPr>
              <a:lnSpc>
                <a:spcPct val="80000"/>
              </a:lnSpc>
            </a:pPr>
            <a:r>
              <a:rPr lang="en-US" altLang="ko-KR" sz="2800">
                <a:ea typeface="굴림" panose="020B0600000101010101" pitchFamily="34" charset="-127"/>
              </a:rPr>
              <a:t>Sets the effective user ID of the current process.</a:t>
            </a:r>
          </a:p>
          <a:p>
            <a:pPr lvl="1">
              <a:lnSpc>
                <a:spcPct val="80000"/>
              </a:lnSpc>
            </a:pPr>
            <a:r>
              <a:rPr lang="en-US" altLang="ko-KR" sz="2400">
                <a:ea typeface="굴림" panose="020B0600000101010101" pitchFamily="34" charset="-127"/>
              </a:rPr>
              <a:t>Superuser process resets the real effective user IDs to </a:t>
            </a:r>
            <a:r>
              <a:rPr lang="en-US" altLang="ko-KR" sz="2400" i="1">
                <a:latin typeface="Arial Narrow" panose="020B0606020202030204" pitchFamily="34" charset="0"/>
                <a:ea typeface="굴림" panose="020B0600000101010101" pitchFamily="34" charset="-127"/>
              </a:rPr>
              <a:t>uid</a:t>
            </a:r>
            <a:r>
              <a:rPr lang="en-US" altLang="ko-KR" sz="2400">
                <a:latin typeface="Arial Narrow" panose="020B0606020202030204" pitchFamily="34" charset="0"/>
                <a:ea typeface="굴림" panose="020B0600000101010101" pitchFamily="34" charset="-127"/>
              </a:rPr>
              <a:t>.</a:t>
            </a:r>
          </a:p>
          <a:p>
            <a:pPr lvl="1">
              <a:lnSpc>
                <a:spcPct val="80000"/>
              </a:lnSpc>
              <a:buFontTx/>
              <a:buNone/>
            </a:pPr>
            <a:endParaRPr lang="en-US" altLang="ko-KR" sz="2400">
              <a:latin typeface="Arial Narrow" panose="020B0606020202030204" pitchFamily="34" charset="0"/>
              <a:ea typeface="굴림" panose="020B0600000101010101" pitchFamily="34" charset="-127"/>
            </a:endParaRPr>
          </a:p>
          <a:p>
            <a:pPr lvl="1">
              <a:lnSpc>
                <a:spcPct val="80000"/>
              </a:lnSpc>
            </a:pPr>
            <a:r>
              <a:rPr lang="en-US" altLang="ko-KR" sz="2400">
                <a:ea typeface="굴림" panose="020B0600000101010101" pitchFamily="34" charset="-127"/>
              </a:rPr>
              <a:t>Non-superuser process can set effective user ID to </a:t>
            </a:r>
            <a:r>
              <a:rPr lang="en-US" altLang="ko-KR" sz="2400" i="1">
                <a:latin typeface="Arial Narrow" panose="020B0606020202030204" pitchFamily="34" charset="0"/>
                <a:ea typeface="굴림" panose="020B0600000101010101" pitchFamily="34" charset="-127"/>
              </a:rPr>
              <a:t>uid</a:t>
            </a:r>
            <a:r>
              <a:rPr lang="en-US" altLang="ko-KR" sz="2400">
                <a:ea typeface="굴림" panose="020B0600000101010101" pitchFamily="34" charset="-127"/>
              </a:rPr>
              <a:t>, only when </a:t>
            </a:r>
            <a:r>
              <a:rPr lang="en-US" altLang="ko-KR" sz="2400" i="1">
                <a:latin typeface="Arial Narrow" panose="020B0606020202030204" pitchFamily="34" charset="0"/>
                <a:ea typeface="굴림" panose="020B0600000101010101" pitchFamily="34" charset="-127"/>
              </a:rPr>
              <a:t>uid</a:t>
            </a:r>
            <a:r>
              <a:rPr lang="en-US" altLang="ko-KR" sz="2400">
                <a:ea typeface="굴림" panose="020B0600000101010101" pitchFamily="34" charset="-127"/>
              </a:rPr>
              <a:t> equals real user ID or the saved set-user ID (set by executing a setuid-program in </a:t>
            </a:r>
            <a:r>
              <a:rPr lang="en-US" altLang="ko-KR" sz="2400">
                <a:latin typeface="Arial Narrow" panose="020B0606020202030204" pitchFamily="34" charset="0"/>
                <a:ea typeface="굴림" panose="020B0600000101010101" pitchFamily="34" charset="-127"/>
              </a:rPr>
              <a:t>exec</a:t>
            </a:r>
            <a:r>
              <a:rPr lang="en-US" altLang="ko-KR" sz="2400">
                <a:ea typeface="굴림" panose="020B0600000101010101" pitchFamily="34" charset="-127"/>
              </a:rPr>
              <a:t>).</a:t>
            </a:r>
          </a:p>
          <a:p>
            <a:pPr lvl="1">
              <a:lnSpc>
                <a:spcPct val="80000"/>
              </a:lnSpc>
              <a:buFontTx/>
              <a:buNone/>
            </a:pPr>
            <a:endParaRPr lang="en-US" altLang="ko-KR" sz="2400">
              <a:ea typeface="굴림" panose="020B0600000101010101" pitchFamily="34" charset="-127"/>
            </a:endParaRPr>
          </a:p>
          <a:p>
            <a:pPr lvl="1">
              <a:lnSpc>
                <a:spcPct val="80000"/>
              </a:lnSpc>
            </a:pPr>
            <a:r>
              <a:rPr lang="en-US" altLang="ko-KR" sz="2400">
                <a:ea typeface="굴림" panose="020B0600000101010101" pitchFamily="34" charset="-127"/>
              </a:rPr>
              <a:t>In any other cases, </a:t>
            </a:r>
            <a:r>
              <a:rPr lang="en-US" altLang="ko-KR" sz="2400">
                <a:latin typeface="Arial Narrow" panose="020B0606020202030204" pitchFamily="34" charset="0"/>
                <a:ea typeface="굴림" panose="020B0600000101010101" pitchFamily="34" charset="-127"/>
              </a:rPr>
              <a:t>setuid</a:t>
            </a:r>
            <a:r>
              <a:rPr lang="en-US" altLang="ko-KR" sz="2400">
                <a:ea typeface="굴림" panose="020B0600000101010101" pitchFamily="34" charset="-127"/>
              </a:rPr>
              <a:t> returns error.</a:t>
            </a:r>
            <a:endParaRPr lang="en-US" altLang="ko-KR" sz="2400">
              <a:latin typeface="Arial Narrow" panose="020B0606020202030204" pitchFamily="34" charset="0"/>
              <a:ea typeface="굴림" panose="020B0600000101010101" pitchFamily="34" charset="-127"/>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NZ" altLang="en-US" smtClean="0"/>
              <a:t>Process Termination</a:t>
            </a:r>
          </a:p>
        </p:txBody>
      </p:sp>
      <p:sp>
        <p:nvSpPr>
          <p:cNvPr id="65538" name="Content Placeholder 2"/>
          <p:cNvSpPr>
            <a:spLocks noGrp="1"/>
          </p:cNvSpPr>
          <p:nvPr>
            <p:ph idx="1"/>
          </p:nvPr>
        </p:nvSpPr>
        <p:spPr/>
        <p:txBody>
          <a:bodyPr/>
          <a:lstStyle/>
          <a:p>
            <a:r>
              <a:rPr lang="en-NZ" altLang="en-US" smtClean="0"/>
              <a:t>There must be some way that a process can indicate completion.</a:t>
            </a:r>
          </a:p>
          <a:p>
            <a:r>
              <a:rPr lang="en-NZ" altLang="en-US" smtClean="0"/>
              <a:t>This indication may be:</a:t>
            </a:r>
          </a:p>
          <a:p>
            <a:pPr lvl="1"/>
            <a:r>
              <a:rPr lang="en-NZ" altLang="en-US" smtClean="0"/>
              <a:t>A HALT instruction generating an interrupt alert to the OS.</a:t>
            </a:r>
          </a:p>
          <a:p>
            <a:pPr lvl="1"/>
            <a:r>
              <a:rPr lang="en-NZ" altLang="en-US" smtClean="0"/>
              <a:t>A user action (e.g. log off, quitting an application)</a:t>
            </a:r>
          </a:p>
          <a:p>
            <a:pPr lvl="1"/>
            <a:r>
              <a:rPr lang="en-NZ" altLang="en-US" smtClean="0"/>
              <a:t>A fault or error</a:t>
            </a:r>
          </a:p>
          <a:p>
            <a:pPr lvl="1"/>
            <a:r>
              <a:rPr lang="en-NZ" altLang="en-US" smtClean="0"/>
              <a:t>Parent process terminating</a:t>
            </a:r>
          </a:p>
        </p:txBody>
      </p:sp>
    </p:spTree>
    <p:extLst>
      <p:ext uri="{BB962C8B-B14F-4D97-AF65-F5344CB8AC3E}">
        <p14:creationId xmlns:p14="http://schemas.microsoft.com/office/powerpoint/2010/main" val="14736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ltLang="ko-KR">
                <a:ea typeface="굴림" panose="020B0600000101010101" pitchFamily="34" charset="-127"/>
              </a:rPr>
              <a:t>Change UID and GID (2) </a:t>
            </a:r>
          </a:p>
        </p:txBody>
      </p:sp>
      <p:sp>
        <p:nvSpPr>
          <p:cNvPr id="190467" name="Rectangle 3"/>
          <p:cNvSpPr>
            <a:spLocks noChangeArrowheads="1"/>
          </p:cNvSpPr>
          <p:nvPr/>
        </p:nvSpPr>
        <p:spPr bwMode="auto">
          <a:xfrm>
            <a:off x="2286000" y="2514600"/>
            <a:ext cx="19050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latinLnBrk="1" hangingPunct="1"/>
            <a:r>
              <a:rPr kumimoji="1" lang="en-US" altLang="ko-KR">
                <a:latin typeface="Times New Roman" panose="02020603050405020304" pitchFamily="18" charset="0"/>
                <a:ea typeface="굴림" panose="020B0600000101010101" pitchFamily="34" charset="-127"/>
              </a:rPr>
              <a:t>ID</a:t>
            </a:r>
          </a:p>
        </p:txBody>
      </p:sp>
      <p:sp>
        <p:nvSpPr>
          <p:cNvPr id="190468" name="Rectangle 4"/>
          <p:cNvSpPr>
            <a:spLocks noChangeArrowheads="1"/>
          </p:cNvSpPr>
          <p:nvPr/>
        </p:nvSpPr>
        <p:spPr bwMode="auto">
          <a:xfrm>
            <a:off x="4267200" y="2514600"/>
            <a:ext cx="2743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latinLnBrk="1" hangingPunct="1"/>
            <a:r>
              <a:rPr kumimoji="1" lang="en-US" altLang="ko-KR">
                <a:latin typeface="Times New Roman" panose="02020603050405020304" pitchFamily="18" charset="0"/>
                <a:ea typeface="굴림" panose="020B0600000101010101" pitchFamily="34" charset="-127"/>
              </a:rPr>
              <a:t>exec</a:t>
            </a:r>
          </a:p>
        </p:txBody>
      </p:sp>
      <p:sp>
        <p:nvSpPr>
          <p:cNvPr id="190469" name="Rectangle 5"/>
          <p:cNvSpPr>
            <a:spLocks noChangeArrowheads="1"/>
          </p:cNvSpPr>
          <p:nvPr/>
        </p:nvSpPr>
        <p:spPr bwMode="auto">
          <a:xfrm>
            <a:off x="4267200" y="2971800"/>
            <a:ext cx="13716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latinLnBrk="1" hangingPunct="1"/>
            <a:r>
              <a:rPr kumimoji="1" lang="en-US" altLang="ko-KR">
                <a:latin typeface="Times New Roman" panose="02020603050405020304" pitchFamily="18" charset="0"/>
                <a:ea typeface="굴림" panose="020B0600000101010101" pitchFamily="34" charset="-127"/>
              </a:rPr>
              <a:t>suid bit off</a:t>
            </a:r>
          </a:p>
        </p:txBody>
      </p:sp>
      <p:sp>
        <p:nvSpPr>
          <p:cNvPr id="190470" name="Rectangle 6"/>
          <p:cNvSpPr>
            <a:spLocks noChangeArrowheads="1"/>
          </p:cNvSpPr>
          <p:nvPr/>
        </p:nvSpPr>
        <p:spPr bwMode="auto">
          <a:xfrm>
            <a:off x="5638800" y="2971800"/>
            <a:ext cx="13716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latinLnBrk="1" hangingPunct="1"/>
            <a:r>
              <a:rPr kumimoji="1" lang="en-US" altLang="ko-KR">
                <a:latin typeface="Times New Roman" panose="02020603050405020304" pitchFamily="18" charset="0"/>
                <a:ea typeface="굴림" panose="020B0600000101010101" pitchFamily="34" charset="-127"/>
              </a:rPr>
              <a:t>suid bit on</a:t>
            </a:r>
          </a:p>
        </p:txBody>
      </p:sp>
      <p:sp>
        <p:nvSpPr>
          <p:cNvPr id="190471" name="Rectangle 7"/>
          <p:cNvSpPr>
            <a:spLocks noChangeArrowheads="1"/>
          </p:cNvSpPr>
          <p:nvPr/>
        </p:nvSpPr>
        <p:spPr bwMode="auto">
          <a:xfrm>
            <a:off x="7086600" y="2514600"/>
            <a:ext cx="2743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latinLnBrk="1" hangingPunct="1"/>
            <a:r>
              <a:rPr kumimoji="1" lang="en-US" altLang="ko-KR">
                <a:latin typeface="Times New Roman" panose="02020603050405020304" pitchFamily="18" charset="0"/>
                <a:ea typeface="굴림" panose="020B0600000101010101" pitchFamily="34" charset="-127"/>
              </a:rPr>
              <a:t>setuid(uid)</a:t>
            </a:r>
          </a:p>
        </p:txBody>
      </p:sp>
      <p:sp>
        <p:nvSpPr>
          <p:cNvPr id="190472" name="Rectangle 8"/>
          <p:cNvSpPr>
            <a:spLocks noChangeArrowheads="1"/>
          </p:cNvSpPr>
          <p:nvPr/>
        </p:nvSpPr>
        <p:spPr bwMode="auto">
          <a:xfrm>
            <a:off x="7086600" y="2971800"/>
            <a:ext cx="13716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latinLnBrk="1" hangingPunct="1"/>
            <a:r>
              <a:rPr kumimoji="1" lang="en-US" altLang="ko-KR">
                <a:latin typeface="Times New Roman" panose="02020603050405020304" pitchFamily="18" charset="0"/>
                <a:ea typeface="굴림" panose="020B0600000101010101" pitchFamily="34" charset="-127"/>
              </a:rPr>
              <a:t>superuser</a:t>
            </a:r>
          </a:p>
        </p:txBody>
      </p:sp>
      <p:sp>
        <p:nvSpPr>
          <p:cNvPr id="190473" name="Rectangle 9"/>
          <p:cNvSpPr>
            <a:spLocks noChangeArrowheads="1"/>
          </p:cNvSpPr>
          <p:nvPr/>
        </p:nvSpPr>
        <p:spPr bwMode="auto">
          <a:xfrm>
            <a:off x="8458200" y="2971800"/>
            <a:ext cx="13716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latinLnBrk="1" hangingPunct="1"/>
            <a:r>
              <a:rPr kumimoji="1" lang="en-US" altLang="ko-KR">
                <a:latin typeface="Times New Roman" panose="02020603050405020304" pitchFamily="18" charset="0"/>
                <a:ea typeface="굴림" panose="020B0600000101010101" pitchFamily="34" charset="-127"/>
              </a:rPr>
              <a:t>other users</a:t>
            </a:r>
          </a:p>
        </p:txBody>
      </p:sp>
      <p:sp>
        <p:nvSpPr>
          <p:cNvPr id="190474" name="Rectangle 10"/>
          <p:cNvSpPr>
            <a:spLocks noChangeArrowheads="1"/>
          </p:cNvSpPr>
          <p:nvPr/>
        </p:nvSpPr>
        <p:spPr bwMode="auto">
          <a:xfrm>
            <a:off x="2286000" y="3505200"/>
            <a:ext cx="19050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latinLnBrk="1" hangingPunct="1"/>
            <a:r>
              <a:rPr kumimoji="1" lang="en-US" altLang="ko-KR">
                <a:latin typeface="Times New Roman" panose="02020603050405020304" pitchFamily="18" charset="0"/>
                <a:ea typeface="굴림" panose="020B0600000101010101" pitchFamily="34" charset="-127"/>
              </a:rPr>
              <a:t>real-uid</a:t>
            </a:r>
          </a:p>
          <a:p>
            <a:pPr algn="ctr" eaLnBrk="1" latinLnBrk="1" hangingPunct="1"/>
            <a:r>
              <a:rPr kumimoji="1" lang="en-US" altLang="ko-KR">
                <a:latin typeface="Times New Roman" panose="02020603050405020304" pitchFamily="18" charset="0"/>
                <a:ea typeface="굴림" panose="020B0600000101010101" pitchFamily="34" charset="-127"/>
              </a:rPr>
              <a:t>effective-uid</a:t>
            </a:r>
          </a:p>
          <a:p>
            <a:pPr algn="ctr" eaLnBrk="1" latinLnBrk="1" hangingPunct="1"/>
            <a:endParaRPr kumimoji="1" lang="en-US" altLang="ko-KR">
              <a:latin typeface="Times New Roman" panose="02020603050405020304" pitchFamily="18" charset="0"/>
              <a:ea typeface="굴림" panose="020B0600000101010101" pitchFamily="34" charset="-127"/>
            </a:endParaRPr>
          </a:p>
          <a:p>
            <a:pPr algn="ctr" eaLnBrk="1" latinLnBrk="1" hangingPunct="1"/>
            <a:endParaRPr kumimoji="1" lang="en-US" altLang="ko-KR">
              <a:latin typeface="Times New Roman" panose="02020603050405020304" pitchFamily="18" charset="0"/>
              <a:ea typeface="굴림" panose="020B0600000101010101" pitchFamily="34" charset="-127"/>
            </a:endParaRPr>
          </a:p>
          <a:p>
            <a:pPr algn="ctr" eaLnBrk="1" latinLnBrk="1" hangingPunct="1"/>
            <a:r>
              <a:rPr kumimoji="1" lang="en-US" altLang="ko-KR">
                <a:latin typeface="Times New Roman" panose="02020603050405020304" pitchFamily="18" charset="0"/>
                <a:ea typeface="굴림" panose="020B0600000101010101" pitchFamily="34" charset="-127"/>
              </a:rPr>
              <a:t>saved set-uid</a:t>
            </a:r>
          </a:p>
          <a:p>
            <a:pPr algn="ctr" eaLnBrk="1" latinLnBrk="1" hangingPunct="1"/>
            <a:endParaRPr kumimoji="1" lang="en-US" altLang="ko-KR">
              <a:latin typeface="Times New Roman" panose="02020603050405020304" pitchFamily="18" charset="0"/>
              <a:ea typeface="굴림" panose="020B0600000101010101" pitchFamily="34" charset="-127"/>
            </a:endParaRPr>
          </a:p>
        </p:txBody>
      </p:sp>
      <p:sp>
        <p:nvSpPr>
          <p:cNvPr id="190475" name="Rectangle 11"/>
          <p:cNvSpPr>
            <a:spLocks noChangeArrowheads="1"/>
          </p:cNvSpPr>
          <p:nvPr/>
        </p:nvSpPr>
        <p:spPr bwMode="auto">
          <a:xfrm>
            <a:off x="4267200" y="3505200"/>
            <a:ext cx="13716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latinLnBrk="1" hangingPunct="1"/>
            <a:r>
              <a:rPr kumimoji="1" lang="en-US" altLang="ko-KR">
                <a:latin typeface="Times New Roman" panose="02020603050405020304" pitchFamily="18" charset="0"/>
                <a:ea typeface="굴림" panose="020B0600000101010101" pitchFamily="34" charset="-127"/>
              </a:rPr>
              <a:t>unchanged</a:t>
            </a:r>
          </a:p>
          <a:p>
            <a:pPr algn="ctr" eaLnBrk="1" latinLnBrk="1" hangingPunct="1"/>
            <a:r>
              <a:rPr kumimoji="1" lang="en-US" altLang="ko-KR">
                <a:latin typeface="Times New Roman" panose="02020603050405020304" pitchFamily="18" charset="0"/>
                <a:ea typeface="굴림" panose="020B0600000101010101" pitchFamily="34" charset="-127"/>
              </a:rPr>
              <a:t>unchanged</a:t>
            </a:r>
          </a:p>
          <a:p>
            <a:pPr algn="ctr" eaLnBrk="1" latinLnBrk="1" hangingPunct="1"/>
            <a:endParaRPr kumimoji="1" lang="en-US" altLang="ko-KR">
              <a:latin typeface="Times New Roman" panose="02020603050405020304" pitchFamily="18" charset="0"/>
              <a:ea typeface="굴림" panose="020B0600000101010101" pitchFamily="34" charset="-127"/>
            </a:endParaRPr>
          </a:p>
          <a:p>
            <a:pPr algn="ctr" eaLnBrk="1" latinLnBrk="1" hangingPunct="1"/>
            <a:endParaRPr kumimoji="1" lang="en-US" altLang="ko-KR">
              <a:latin typeface="Times New Roman" panose="02020603050405020304" pitchFamily="18" charset="0"/>
              <a:ea typeface="굴림" panose="020B0600000101010101" pitchFamily="34" charset="-127"/>
            </a:endParaRPr>
          </a:p>
          <a:p>
            <a:pPr algn="ctr" eaLnBrk="1" latinLnBrk="1" hangingPunct="1"/>
            <a:r>
              <a:rPr kumimoji="1" lang="en-US" altLang="ko-KR">
                <a:latin typeface="Times New Roman" panose="02020603050405020304" pitchFamily="18" charset="0"/>
                <a:ea typeface="굴림" panose="020B0600000101010101" pitchFamily="34" charset="-127"/>
              </a:rPr>
              <a:t>copied from</a:t>
            </a:r>
          </a:p>
          <a:p>
            <a:pPr algn="ctr" eaLnBrk="1" latinLnBrk="1" hangingPunct="1"/>
            <a:r>
              <a:rPr kumimoji="1" lang="en-US" altLang="ko-KR">
                <a:latin typeface="Times New Roman" panose="02020603050405020304" pitchFamily="18" charset="0"/>
                <a:ea typeface="굴림" panose="020B0600000101010101" pitchFamily="34" charset="-127"/>
              </a:rPr>
              <a:t>euid</a:t>
            </a:r>
          </a:p>
        </p:txBody>
      </p:sp>
      <p:sp>
        <p:nvSpPr>
          <p:cNvPr id="190476" name="Rectangle 12"/>
          <p:cNvSpPr>
            <a:spLocks noChangeArrowheads="1"/>
          </p:cNvSpPr>
          <p:nvPr/>
        </p:nvSpPr>
        <p:spPr bwMode="auto">
          <a:xfrm>
            <a:off x="5638800" y="3505200"/>
            <a:ext cx="13716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latinLnBrk="1" hangingPunct="1"/>
            <a:r>
              <a:rPr kumimoji="1" lang="en-US" altLang="ko-KR">
                <a:latin typeface="Times New Roman" panose="02020603050405020304" pitchFamily="18" charset="0"/>
                <a:ea typeface="굴림" panose="020B0600000101010101" pitchFamily="34" charset="-127"/>
              </a:rPr>
              <a:t>unchanged</a:t>
            </a:r>
          </a:p>
          <a:p>
            <a:pPr algn="ctr" eaLnBrk="1" latinLnBrk="1" hangingPunct="1"/>
            <a:r>
              <a:rPr kumimoji="1" lang="en-US" altLang="ko-KR">
                <a:latin typeface="Times New Roman" panose="02020603050405020304" pitchFamily="18" charset="0"/>
                <a:ea typeface="굴림" panose="020B0600000101010101" pitchFamily="34" charset="-127"/>
              </a:rPr>
              <a:t>set from user</a:t>
            </a:r>
          </a:p>
          <a:p>
            <a:pPr algn="ctr" eaLnBrk="1" latinLnBrk="1" hangingPunct="1"/>
            <a:r>
              <a:rPr kumimoji="1" lang="en-US" altLang="ko-KR">
                <a:latin typeface="Times New Roman" panose="02020603050405020304" pitchFamily="18" charset="0"/>
                <a:ea typeface="굴림" panose="020B0600000101010101" pitchFamily="34" charset="-127"/>
              </a:rPr>
              <a:t>ID of program</a:t>
            </a:r>
          </a:p>
          <a:p>
            <a:pPr algn="ctr" eaLnBrk="1" latinLnBrk="1" hangingPunct="1"/>
            <a:r>
              <a:rPr kumimoji="1" lang="en-US" altLang="ko-KR">
                <a:latin typeface="Times New Roman" panose="02020603050405020304" pitchFamily="18" charset="0"/>
                <a:ea typeface="굴림" panose="020B0600000101010101" pitchFamily="34" charset="-127"/>
              </a:rPr>
              <a:t>file</a:t>
            </a:r>
          </a:p>
          <a:p>
            <a:pPr algn="ctr" eaLnBrk="1" latinLnBrk="1" hangingPunct="1"/>
            <a:r>
              <a:rPr kumimoji="1" lang="en-US" altLang="ko-KR">
                <a:latin typeface="Times New Roman" panose="02020603050405020304" pitchFamily="18" charset="0"/>
                <a:ea typeface="굴림" panose="020B0600000101010101" pitchFamily="34" charset="-127"/>
              </a:rPr>
              <a:t>copied from</a:t>
            </a:r>
          </a:p>
          <a:p>
            <a:pPr algn="ctr" eaLnBrk="1" latinLnBrk="1" hangingPunct="1"/>
            <a:r>
              <a:rPr kumimoji="1" lang="en-US" altLang="ko-KR">
                <a:latin typeface="Times New Roman" panose="02020603050405020304" pitchFamily="18" charset="0"/>
                <a:ea typeface="굴림" panose="020B0600000101010101" pitchFamily="34" charset="-127"/>
              </a:rPr>
              <a:t>euid</a:t>
            </a:r>
          </a:p>
        </p:txBody>
      </p:sp>
      <p:sp>
        <p:nvSpPr>
          <p:cNvPr id="190477" name="Rectangle 13"/>
          <p:cNvSpPr>
            <a:spLocks noChangeArrowheads="1"/>
          </p:cNvSpPr>
          <p:nvPr/>
        </p:nvSpPr>
        <p:spPr bwMode="auto">
          <a:xfrm>
            <a:off x="7086600" y="3505200"/>
            <a:ext cx="13716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latinLnBrk="1" hangingPunct="1"/>
            <a:r>
              <a:rPr kumimoji="1" lang="en-US" altLang="ko-KR">
                <a:latin typeface="Times New Roman" panose="02020603050405020304" pitchFamily="18" charset="0"/>
                <a:ea typeface="굴림" panose="020B0600000101010101" pitchFamily="34" charset="-127"/>
              </a:rPr>
              <a:t>uid</a:t>
            </a:r>
          </a:p>
          <a:p>
            <a:pPr algn="ctr" eaLnBrk="1" latinLnBrk="1" hangingPunct="1"/>
            <a:r>
              <a:rPr kumimoji="1" lang="en-US" altLang="ko-KR">
                <a:latin typeface="Times New Roman" panose="02020603050405020304" pitchFamily="18" charset="0"/>
                <a:ea typeface="굴림" panose="020B0600000101010101" pitchFamily="34" charset="-127"/>
              </a:rPr>
              <a:t>uid</a:t>
            </a:r>
          </a:p>
          <a:p>
            <a:pPr algn="ctr" eaLnBrk="1" latinLnBrk="1" hangingPunct="1"/>
            <a:endParaRPr kumimoji="1" lang="en-US" altLang="ko-KR">
              <a:latin typeface="Times New Roman" panose="02020603050405020304" pitchFamily="18" charset="0"/>
              <a:ea typeface="굴림" panose="020B0600000101010101" pitchFamily="34" charset="-127"/>
            </a:endParaRPr>
          </a:p>
          <a:p>
            <a:pPr algn="ctr" eaLnBrk="1" latinLnBrk="1" hangingPunct="1"/>
            <a:endParaRPr kumimoji="1" lang="en-US" altLang="ko-KR">
              <a:latin typeface="Times New Roman" panose="02020603050405020304" pitchFamily="18" charset="0"/>
              <a:ea typeface="굴림" panose="020B0600000101010101" pitchFamily="34" charset="-127"/>
            </a:endParaRPr>
          </a:p>
          <a:p>
            <a:pPr algn="ctr" eaLnBrk="1" latinLnBrk="1" hangingPunct="1"/>
            <a:r>
              <a:rPr kumimoji="1" lang="en-US" altLang="ko-KR">
                <a:latin typeface="Times New Roman" panose="02020603050405020304" pitchFamily="18" charset="0"/>
                <a:ea typeface="굴림" panose="020B0600000101010101" pitchFamily="34" charset="-127"/>
              </a:rPr>
              <a:t>uid</a:t>
            </a:r>
          </a:p>
          <a:p>
            <a:pPr algn="ctr" eaLnBrk="1" latinLnBrk="1" hangingPunct="1"/>
            <a:endParaRPr kumimoji="1" lang="en-US" altLang="ko-KR">
              <a:latin typeface="Times New Roman" panose="02020603050405020304" pitchFamily="18" charset="0"/>
              <a:ea typeface="굴림" panose="020B0600000101010101" pitchFamily="34" charset="-127"/>
            </a:endParaRPr>
          </a:p>
        </p:txBody>
      </p:sp>
      <p:sp>
        <p:nvSpPr>
          <p:cNvPr id="190478" name="Rectangle 14"/>
          <p:cNvSpPr>
            <a:spLocks noChangeArrowheads="1"/>
          </p:cNvSpPr>
          <p:nvPr/>
        </p:nvSpPr>
        <p:spPr bwMode="auto">
          <a:xfrm>
            <a:off x="8458200" y="3505200"/>
            <a:ext cx="13716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latinLnBrk="1" hangingPunct="1"/>
            <a:r>
              <a:rPr kumimoji="1" lang="en-US" altLang="ko-KR">
                <a:latin typeface="Times New Roman" panose="02020603050405020304" pitchFamily="18" charset="0"/>
                <a:ea typeface="굴림" panose="020B0600000101010101" pitchFamily="34" charset="-127"/>
              </a:rPr>
              <a:t>unchanged</a:t>
            </a:r>
          </a:p>
          <a:p>
            <a:pPr algn="ctr" eaLnBrk="1" latinLnBrk="1" hangingPunct="1"/>
            <a:r>
              <a:rPr kumimoji="1" lang="en-US" altLang="ko-KR">
                <a:latin typeface="Times New Roman" panose="02020603050405020304" pitchFamily="18" charset="0"/>
                <a:ea typeface="굴림" panose="020B0600000101010101" pitchFamily="34" charset="-127"/>
              </a:rPr>
              <a:t>uid</a:t>
            </a:r>
          </a:p>
          <a:p>
            <a:pPr algn="ctr" eaLnBrk="1" latinLnBrk="1" hangingPunct="1"/>
            <a:endParaRPr kumimoji="1" lang="en-US" altLang="ko-KR">
              <a:latin typeface="Times New Roman" panose="02020603050405020304" pitchFamily="18" charset="0"/>
              <a:ea typeface="굴림" panose="020B0600000101010101" pitchFamily="34" charset="-127"/>
            </a:endParaRPr>
          </a:p>
          <a:p>
            <a:pPr algn="ctr" eaLnBrk="1" latinLnBrk="1" hangingPunct="1"/>
            <a:endParaRPr kumimoji="1" lang="en-US" altLang="ko-KR">
              <a:latin typeface="Times New Roman" panose="02020603050405020304" pitchFamily="18" charset="0"/>
              <a:ea typeface="굴림" panose="020B0600000101010101" pitchFamily="34" charset="-127"/>
            </a:endParaRPr>
          </a:p>
          <a:p>
            <a:pPr algn="ctr" eaLnBrk="1" latinLnBrk="1" hangingPunct="1"/>
            <a:r>
              <a:rPr kumimoji="1" lang="en-US" altLang="ko-KR">
                <a:latin typeface="Times New Roman" panose="02020603050405020304" pitchFamily="18" charset="0"/>
                <a:ea typeface="굴림" panose="020B0600000101010101" pitchFamily="34" charset="-127"/>
              </a:rPr>
              <a:t>unchanged</a:t>
            </a:r>
          </a:p>
          <a:p>
            <a:pPr algn="ctr" eaLnBrk="1" latinLnBrk="1" hangingPunct="1"/>
            <a:endParaRPr kumimoji="1" lang="en-US" altLang="ko-KR">
              <a:latin typeface="Times New Roman" panose="02020603050405020304" pitchFamily="18" charset="0"/>
              <a:ea typeface="굴림" panose="020B0600000101010101" pitchFamily="34" charset="-127"/>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ltLang="ko-KR">
                <a:ea typeface="굴림" panose="020B0600000101010101" pitchFamily="34" charset="-127"/>
              </a:rPr>
              <a:t>Change UID and GID (3)</a:t>
            </a:r>
          </a:p>
        </p:txBody>
      </p:sp>
      <p:sp>
        <p:nvSpPr>
          <p:cNvPr id="191491" name="Rectangle 3"/>
          <p:cNvSpPr>
            <a:spLocks noGrp="1" noChangeArrowheads="1"/>
          </p:cNvSpPr>
          <p:nvPr>
            <p:ph type="body" idx="1"/>
          </p:nvPr>
        </p:nvSpPr>
        <p:spPr>
          <a:xfrm>
            <a:off x="2362200" y="1447800"/>
            <a:ext cx="8077200" cy="5181600"/>
          </a:xfrm>
        </p:spPr>
        <p:txBody>
          <a:bodyPr>
            <a:normAutofit fontScale="92500"/>
          </a:bodyPr>
          <a:lstStyle/>
          <a:p>
            <a:pPr>
              <a:lnSpc>
                <a:spcPct val="80000"/>
              </a:lnSpc>
              <a:buFont typeface="Monotype Sorts" charset="2"/>
              <a:buNone/>
            </a:pPr>
            <a:r>
              <a:rPr lang="en-US" altLang="ko-KR" sz="2400" b="1">
                <a:latin typeface="Courier New" panose="02070309020205020404" pitchFamily="49" charset="0"/>
                <a:ea typeface="굴림" panose="020B0600000101010101" pitchFamily="34" charset="-127"/>
              </a:rPr>
              <a:t>#include &lt;unistd.h&gt;</a:t>
            </a:r>
          </a:p>
          <a:p>
            <a:pPr>
              <a:lnSpc>
                <a:spcPct val="80000"/>
              </a:lnSpc>
              <a:buFont typeface="Monotype Sorts" charset="2"/>
              <a:buNone/>
            </a:pPr>
            <a:r>
              <a:rPr lang="en-US" altLang="ko-KR" sz="2400" b="1">
                <a:latin typeface="Courier New" panose="02070309020205020404" pitchFamily="49" charset="0"/>
                <a:ea typeface="굴림" panose="020B0600000101010101" pitchFamily="34" charset="-127"/>
              </a:rPr>
              <a:t>#include &lt;sys/types.h&gt;</a:t>
            </a:r>
          </a:p>
          <a:p>
            <a:pPr>
              <a:lnSpc>
                <a:spcPct val="80000"/>
              </a:lnSpc>
              <a:buFont typeface="Monotype Sorts" charset="2"/>
              <a:buNone/>
            </a:pPr>
            <a:r>
              <a:rPr lang="en-US" altLang="ko-KR" sz="2400" b="1">
                <a:latin typeface="Courier New" panose="02070309020205020404" pitchFamily="49" charset="0"/>
                <a:ea typeface="굴림" panose="020B0600000101010101" pitchFamily="34" charset="-127"/>
              </a:rPr>
              <a:t>int setreuid( uid_t </a:t>
            </a:r>
            <a:r>
              <a:rPr lang="en-US" altLang="ko-KR" sz="2400" b="1" i="1">
                <a:latin typeface="Courier New" panose="02070309020205020404" pitchFamily="49" charset="0"/>
                <a:ea typeface="굴림" panose="020B0600000101010101" pitchFamily="34" charset="-127"/>
              </a:rPr>
              <a:t>ruid</a:t>
            </a:r>
            <a:r>
              <a:rPr lang="en-US" altLang="ko-KR" sz="2400" b="1">
                <a:latin typeface="Courier New" panose="02070309020205020404" pitchFamily="49" charset="0"/>
                <a:ea typeface="굴림" panose="020B0600000101010101" pitchFamily="34" charset="-127"/>
              </a:rPr>
              <a:t>, uid_t </a:t>
            </a:r>
            <a:r>
              <a:rPr lang="en-US" altLang="ko-KR" sz="2400" b="1" i="1">
                <a:latin typeface="Courier New" panose="02070309020205020404" pitchFamily="49" charset="0"/>
                <a:ea typeface="굴림" panose="020B0600000101010101" pitchFamily="34" charset="-127"/>
              </a:rPr>
              <a:t>euid </a:t>
            </a:r>
            <a:r>
              <a:rPr lang="en-US" altLang="ko-KR" sz="2400" b="1">
                <a:latin typeface="Courier New" panose="02070309020205020404" pitchFamily="49" charset="0"/>
                <a:ea typeface="굴림" panose="020B0600000101010101" pitchFamily="34" charset="-127"/>
              </a:rPr>
              <a:t>)</a:t>
            </a:r>
          </a:p>
          <a:p>
            <a:pPr>
              <a:lnSpc>
                <a:spcPct val="80000"/>
              </a:lnSpc>
              <a:buFont typeface="Monotype Sorts" charset="2"/>
              <a:buNone/>
            </a:pPr>
            <a:endParaRPr lang="en-US" altLang="ko-KR" sz="2400" b="1">
              <a:latin typeface="Courier New" panose="02070309020205020404" pitchFamily="49" charset="0"/>
              <a:ea typeface="굴림" panose="020B0600000101010101" pitchFamily="34" charset="-127"/>
            </a:endParaRPr>
          </a:p>
          <a:p>
            <a:pPr>
              <a:lnSpc>
                <a:spcPct val="80000"/>
              </a:lnSpc>
            </a:pPr>
            <a:r>
              <a:rPr lang="en-US" altLang="ko-KR" sz="2400">
                <a:ea typeface="굴림" panose="020B0600000101010101" pitchFamily="34" charset="-127"/>
              </a:rPr>
              <a:t>Sets real and effective user ID’s of the current process.</a:t>
            </a:r>
          </a:p>
          <a:p>
            <a:pPr>
              <a:lnSpc>
                <a:spcPct val="80000"/>
              </a:lnSpc>
            </a:pPr>
            <a:r>
              <a:rPr lang="en-US" altLang="ko-KR" sz="2400">
                <a:ea typeface="굴림" panose="020B0600000101010101" pitchFamily="34" charset="-127"/>
              </a:rPr>
              <a:t>Un-privileged users may change the real user ID to the effective user ID and vice-versa.</a:t>
            </a:r>
          </a:p>
          <a:p>
            <a:pPr>
              <a:lnSpc>
                <a:spcPct val="80000"/>
              </a:lnSpc>
            </a:pPr>
            <a:r>
              <a:rPr lang="en-US" altLang="ko-KR" sz="2400">
                <a:ea typeface="굴림" panose="020B0600000101010101" pitchFamily="34" charset="-127"/>
              </a:rPr>
              <a:t>It is also possible to set the effective user ID from the saved user ID.</a:t>
            </a:r>
          </a:p>
          <a:p>
            <a:pPr>
              <a:lnSpc>
                <a:spcPct val="80000"/>
              </a:lnSpc>
            </a:pPr>
            <a:r>
              <a:rPr lang="en-US" altLang="ko-KR" sz="2400">
                <a:ea typeface="굴림" panose="020B0600000101010101" pitchFamily="34" charset="-127"/>
              </a:rPr>
              <a:t>Supplying a value of -1 for either the real or effective user ID forces the system to leave that ID unchanged.</a:t>
            </a:r>
          </a:p>
          <a:p>
            <a:pPr>
              <a:lnSpc>
                <a:spcPct val="80000"/>
              </a:lnSpc>
            </a:pPr>
            <a:r>
              <a:rPr lang="en-US" altLang="ko-KR" sz="2400">
                <a:ea typeface="굴림" panose="020B0600000101010101" pitchFamily="34" charset="-127"/>
              </a:rPr>
              <a:t>If the real user ID is changed or the effective user ID is set to a value not equal to the previous real user ID, the saved user ID will be set to the new effective user ID.</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ltLang="ko-KR">
                <a:ea typeface="굴림" panose="020B0600000101010101" pitchFamily="34" charset="-127"/>
              </a:rPr>
              <a:t>Change UID and GID (4)</a:t>
            </a:r>
          </a:p>
        </p:txBody>
      </p:sp>
      <p:sp>
        <p:nvSpPr>
          <p:cNvPr id="192515" name="Rectangle 3"/>
          <p:cNvSpPr>
            <a:spLocks noGrp="1" noChangeArrowheads="1"/>
          </p:cNvSpPr>
          <p:nvPr>
            <p:ph type="body" idx="1"/>
          </p:nvPr>
        </p:nvSpPr>
        <p:spPr/>
        <p:txBody>
          <a:bodyPr/>
          <a:lstStyle/>
          <a:p>
            <a:pPr lvl="1">
              <a:lnSpc>
                <a:spcPct val="80000"/>
              </a:lnSpc>
            </a:pPr>
            <a:r>
              <a:rPr lang="en-US" altLang="ko-KR">
                <a:latin typeface="Arial Narrow" panose="020B0606020202030204" pitchFamily="34" charset="0"/>
                <a:ea typeface="굴림" panose="020B0600000101010101" pitchFamily="34" charset="-127"/>
              </a:rPr>
              <a:t>int seteuid(uid_t </a:t>
            </a:r>
            <a:r>
              <a:rPr lang="en-US" altLang="ko-KR" i="1">
                <a:latin typeface="Arial Narrow" panose="020B0606020202030204" pitchFamily="34" charset="0"/>
                <a:ea typeface="굴림" panose="020B0600000101010101" pitchFamily="34" charset="-127"/>
              </a:rPr>
              <a:t>euid</a:t>
            </a:r>
            <a:r>
              <a:rPr lang="en-US" altLang="ko-KR">
                <a:latin typeface="Arial Narrow" panose="020B0606020202030204" pitchFamily="34" charset="0"/>
                <a:ea typeface="굴림" panose="020B0600000101010101" pitchFamily="34" charset="-127"/>
              </a:rPr>
              <a:t>);</a:t>
            </a:r>
          </a:p>
          <a:p>
            <a:pPr lvl="2">
              <a:lnSpc>
                <a:spcPct val="80000"/>
              </a:lnSpc>
            </a:pPr>
            <a:r>
              <a:rPr lang="en-US" altLang="ko-KR">
                <a:latin typeface="Arial Narrow" panose="020B0606020202030204" pitchFamily="34" charset="0"/>
                <a:ea typeface="굴림" panose="020B0600000101010101" pitchFamily="34" charset="-127"/>
              </a:rPr>
              <a:t>seteuid(</a:t>
            </a:r>
            <a:r>
              <a:rPr lang="en-US" altLang="ko-KR" i="1">
                <a:latin typeface="Arial Narrow" panose="020B0606020202030204" pitchFamily="34" charset="0"/>
                <a:ea typeface="굴림" panose="020B0600000101010101" pitchFamily="34" charset="-127"/>
              </a:rPr>
              <a:t>euid</a:t>
            </a:r>
            <a:r>
              <a:rPr lang="en-US" altLang="ko-KR">
                <a:latin typeface="Arial Narrow" panose="020B0606020202030204" pitchFamily="34" charset="0"/>
                <a:ea typeface="굴림" panose="020B0600000101010101" pitchFamily="34" charset="-127"/>
              </a:rPr>
              <a:t>)</a:t>
            </a:r>
            <a:r>
              <a:rPr lang="en-US" altLang="ko-KR">
                <a:ea typeface="굴림" panose="020B0600000101010101" pitchFamily="34" charset="-127"/>
              </a:rPr>
              <a:t> is functionally equivalent to </a:t>
            </a:r>
            <a:r>
              <a:rPr lang="en-US" altLang="ko-KR">
                <a:latin typeface="Arial Narrow" panose="020B0606020202030204" pitchFamily="34" charset="0"/>
                <a:ea typeface="굴림" panose="020B0600000101010101" pitchFamily="34" charset="-127"/>
              </a:rPr>
              <a:t>setreuid(-1, </a:t>
            </a:r>
            <a:r>
              <a:rPr lang="en-US" altLang="ko-KR" i="1">
                <a:latin typeface="Arial Narrow" panose="020B0606020202030204" pitchFamily="34" charset="0"/>
                <a:ea typeface="굴림" panose="020B0600000101010101" pitchFamily="34" charset="-127"/>
              </a:rPr>
              <a:t>euid</a:t>
            </a:r>
            <a:r>
              <a:rPr lang="en-US" altLang="ko-KR">
                <a:latin typeface="Arial Narrow" panose="020B0606020202030204" pitchFamily="34" charset="0"/>
                <a:ea typeface="굴림" panose="020B0600000101010101" pitchFamily="34" charset="-127"/>
              </a:rPr>
              <a:t>).</a:t>
            </a:r>
          </a:p>
          <a:p>
            <a:pPr lvl="2">
              <a:lnSpc>
                <a:spcPct val="80000"/>
              </a:lnSpc>
            </a:pPr>
            <a:r>
              <a:rPr lang="en-US" altLang="ko-KR">
                <a:ea typeface="굴림" panose="020B0600000101010101" pitchFamily="34" charset="-127"/>
              </a:rPr>
              <a:t>Setuid-root program wishing to temporarily drop root privileges, assume the identity of a non-root user, and then regain root privileges afterwards cannot use </a:t>
            </a:r>
            <a:r>
              <a:rPr lang="en-US" altLang="ko-KR">
                <a:latin typeface="Arial Narrow" panose="020B0606020202030204" pitchFamily="34" charset="0"/>
                <a:ea typeface="굴림" panose="020B0600000101010101" pitchFamily="34" charset="-127"/>
              </a:rPr>
              <a:t>setuid</a:t>
            </a:r>
            <a:r>
              <a:rPr lang="en-US" altLang="ko-KR">
                <a:ea typeface="굴림" panose="020B0600000101010101" pitchFamily="34" charset="-127"/>
              </a:rPr>
              <a:t>, because </a:t>
            </a:r>
            <a:r>
              <a:rPr lang="en-US" altLang="ko-KR">
                <a:latin typeface="Arial Narrow" panose="020B0606020202030204" pitchFamily="34" charset="0"/>
                <a:ea typeface="굴림" panose="020B0600000101010101" pitchFamily="34" charset="-127"/>
              </a:rPr>
              <a:t>setuid</a:t>
            </a:r>
            <a:r>
              <a:rPr lang="en-US" altLang="ko-KR">
                <a:ea typeface="굴림" panose="020B0600000101010101" pitchFamily="34" charset="-127"/>
              </a:rPr>
              <a:t> issued by the superuser changes all three IDs</a:t>
            </a:r>
            <a:r>
              <a:rPr lang="en-US" altLang="ko-KR">
                <a:latin typeface="Arial Narrow" panose="020B0606020202030204" pitchFamily="34" charset="0"/>
                <a:ea typeface="굴림" panose="020B0600000101010101" pitchFamily="34" charset="-127"/>
              </a:rPr>
              <a:t>. </a:t>
            </a:r>
            <a:r>
              <a:rPr lang="en-US" altLang="ko-KR">
                <a:ea typeface="굴림" panose="020B0600000101010101" pitchFamily="34" charset="-127"/>
              </a:rPr>
              <a:t>One can accomplish this with </a:t>
            </a:r>
            <a:r>
              <a:rPr lang="en-US" altLang="ko-KR">
                <a:latin typeface="Arial Narrow" panose="020B0606020202030204" pitchFamily="34" charset="0"/>
                <a:ea typeface="굴림" panose="020B0600000101010101" pitchFamily="34" charset="-127"/>
              </a:rPr>
              <a:t>seteuid.</a:t>
            </a:r>
          </a:p>
          <a:p>
            <a:pPr lvl="1">
              <a:lnSpc>
                <a:spcPct val="80000"/>
              </a:lnSpc>
            </a:pPr>
            <a:r>
              <a:rPr lang="en-US" altLang="ko-KR">
                <a:latin typeface="Arial Narrow" panose="020B0606020202030204" pitchFamily="34" charset="0"/>
                <a:ea typeface="굴림" panose="020B0600000101010101" pitchFamily="34" charset="-127"/>
              </a:rPr>
              <a:t>int setregid(gid_t </a:t>
            </a:r>
            <a:r>
              <a:rPr lang="en-US" altLang="ko-KR" i="1">
                <a:latin typeface="Arial Narrow" panose="020B0606020202030204" pitchFamily="34" charset="0"/>
                <a:ea typeface="굴림" panose="020B0600000101010101" pitchFamily="34" charset="-127"/>
              </a:rPr>
              <a:t>rgid</a:t>
            </a:r>
            <a:r>
              <a:rPr lang="en-US" altLang="ko-KR">
                <a:latin typeface="Arial Narrow" panose="020B0606020202030204" pitchFamily="34" charset="0"/>
                <a:ea typeface="굴림" panose="020B0600000101010101" pitchFamily="34" charset="-127"/>
              </a:rPr>
              <a:t>, gid_t </a:t>
            </a:r>
            <a:r>
              <a:rPr lang="en-US" altLang="ko-KR" i="1">
                <a:latin typeface="Arial Narrow" panose="020B0606020202030204" pitchFamily="34" charset="0"/>
                <a:ea typeface="굴림" panose="020B0600000101010101" pitchFamily="34" charset="-127"/>
              </a:rPr>
              <a:t>egid</a:t>
            </a:r>
            <a:r>
              <a:rPr lang="en-US" altLang="ko-KR">
                <a:latin typeface="Arial Narrow" panose="020B0606020202030204" pitchFamily="34" charset="0"/>
                <a:ea typeface="굴림" panose="020B0600000101010101" pitchFamily="34" charset="-127"/>
              </a:rPr>
              <a:t>);</a:t>
            </a:r>
          </a:p>
          <a:p>
            <a:pPr lvl="1">
              <a:lnSpc>
                <a:spcPct val="80000"/>
              </a:lnSpc>
            </a:pPr>
            <a:r>
              <a:rPr lang="en-US" altLang="ko-KR">
                <a:latin typeface="Arial Narrow" panose="020B0606020202030204" pitchFamily="34" charset="0"/>
                <a:ea typeface="굴림" panose="020B0600000101010101" pitchFamily="34" charset="-127"/>
              </a:rPr>
              <a:t>int setegid(gid_t </a:t>
            </a:r>
            <a:r>
              <a:rPr lang="en-US" altLang="ko-KR" i="1">
                <a:latin typeface="Arial Narrow" panose="020B0606020202030204" pitchFamily="34" charset="0"/>
                <a:ea typeface="굴림" panose="020B0600000101010101" pitchFamily="34" charset="-127"/>
              </a:rPr>
              <a:t>egid</a:t>
            </a:r>
            <a:r>
              <a:rPr lang="en-US" altLang="ko-KR">
                <a:latin typeface="Arial Narrow" panose="020B0606020202030204" pitchFamily="34" charset="0"/>
                <a:ea typeface="굴림" panose="020B0600000101010101" pitchFamily="34" charset="-127"/>
              </a:rPr>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ltLang="ko-KR" dirty="0" smtClean="0">
                <a:ea typeface="굴림" panose="020B0600000101010101" pitchFamily="34" charset="-127"/>
              </a:rPr>
              <a:t>Environment</a:t>
            </a:r>
            <a:endParaRPr lang="en-US" altLang="ko-KR" dirty="0">
              <a:ea typeface="굴림" panose="020B0600000101010101" pitchFamily="34" charset="-127"/>
            </a:endParaRPr>
          </a:p>
        </p:txBody>
      </p:sp>
      <p:sp>
        <p:nvSpPr>
          <p:cNvPr id="193539" name="Rectangle 3"/>
          <p:cNvSpPr>
            <a:spLocks noGrp="1" noChangeArrowheads="1"/>
          </p:cNvSpPr>
          <p:nvPr>
            <p:ph type="body" sz="half" idx="1"/>
          </p:nvPr>
        </p:nvSpPr>
        <p:spPr>
          <a:xfrm>
            <a:off x="2286000" y="1600200"/>
            <a:ext cx="8153400" cy="1371600"/>
          </a:xfrm>
        </p:spPr>
        <p:txBody>
          <a:bodyPr/>
          <a:lstStyle/>
          <a:p>
            <a:r>
              <a:rPr lang="en-US" altLang="ko-KR">
                <a:latin typeface="Arial Narrow" panose="020B0606020202030204" pitchFamily="34" charset="0"/>
                <a:ea typeface="굴림" panose="020B0600000101010101" pitchFamily="34" charset="-127"/>
              </a:rPr>
              <a:t>extern char **environ;</a:t>
            </a:r>
          </a:p>
          <a:p>
            <a:pPr>
              <a:buFont typeface="Monotype Sorts" charset="2"/>
              <a:buNone/>
            </a:pPr>
            <a:r>
              <a:rPr lang="en-US" altLang="ko-KR">
                <a:latin typeface="Arial Narrow" panose="020B0606020202030204" pitchFamily="34" charset="0"/>
                <a:ea typeface="굴림" panose="020B0600000101010101" pitchFamily="34" charset="-127"/>
              </a:rPr>
              <a:t>	int main(  int </a:t>
            </a:r>
            <a:r>
              <a:rPr lang="en-US" altLang="ko-KR" i="1">
                <a:latin typeface="Arial Narrow" panose="020B0606020202030204" pitchFamily="34" charset="0"/>
                <a:ea typeface="굴림" panose="020B0600000101010101" pitchFamily="34" charset="-127"/>
              </a:rPr>
              <a:t>argc</a:t>
            </a:r>
            <a:r>
              <a:rPr lang="en-US" altLang="ko-KR">
                <a:latin typeface="Arial Narrow" panose="020B0606020202030204" pitchFamily="34" charset="0"/>
                <a:ea typeface="굴림" panose="020B0600000101010101" pitchFamily="34" charset="-127"/>
              </a:rPr>
              <a:t>, char *</a:t>
            </a:r>
            <a:r>
              <a:rPr lang="en-US" altLang="ko-KR" i="1">
                <a:latin typeface="Arial Narrow" panose="020B0606020202030204" pitchFamily="34" charset="0"/>
                <a:ea typeface="굴림" panose="020B0600000101010101" pitchFamily="34" charset="-127"/>
              </a:rPr>
              <a:t>argv[ ]</a:t>
            </a:r>
            <a:r>
              <a:rPr lang="en-US" altLang="ko-KR">
                <a:latin typeface="Arial Narrow" panose="020B0606020202030204" pitchFamily="34" charset="0"/>
                <a:ea typeface="굴림" panose="020B0600000101010101" pitchFamily="34" charset="-127"/>
              </a:rPr>
              <a:t>, char *</a:t>
            </a:r>
            <a:r>
              <a:rPr lang="en-US" altLang="ko-KR" i="1">
                <a:latin typeface="Arial Narrow" panose="020B0606020202030204" pitchFamily="34" charset="0"/>
                <a:ea typeface="굴림" panose="020B0600000101010101" pitchFamily="34" charset="-127"/>
              </a:rPr>
              <a:t>envp[ ]  </a:t>
            </a:r>
            <a:r>
              <a:rPr lang="en-US" altLang="ko-KR">
                <a:latin typeface="Arial Narrow" panose="020B0606020202030204" pitchFamily="34" charset="0"/>
                <a:ea typeface="굴림" panose="020B0600000101010101" pitchFamily="34" charset="-127"/>
              </a:rPr>
              <a:t>)</a:t>
            </a:r>
            <a:endParaRPr lang="en-US" altLang="ko-KR">
              <a:ea typeface="굴림" panose="020B0600000101010101" pitchFamily="34" charset="-127"/>
            </a:endParaRPr>
          </a:p>
        </p:txBody>
      </p:sp>
      <p:sp>
        <p:nvSpPr>
          <p:cNvPr id="193540" name="Rectangle 4"/>
          <p:cNvSpPr>
            <a:spLocks noChangeArrowheads="1"/>
          </p:cNvSpPr>
          <p:nvPr/>
        </p:nvSpPr>
        <p:spPr bwMode="auto">
          <a:xfrm>
            <a:off x="3248026" y="3668713"/>
            <a:ext cx="10080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41" name="Rectangle 5"/>
          <p:cNvSpPr>
            <a:spLocks noChangeArrowheads="1"/>
          </p:cNvSpPr>
          <p:nvPr/>
        </p:nvSpPr>
        <p:spPr bwMode="auto">
          <a:xfrm>
            <a:off x="5335588" y="4741863"/>
            <a:ext cx="10080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42" name="Rectangle 6"/>
          <p:cNvSpPr>
            <a:spLocks noChangeArrowheads="1"/>
          </p:cNvSpPr>
          <p:nvPr/>
        </p:nvSpPr>
        <p:spPr bwMode="auto">
          <a:xfrm>
            <a:off x="5335588" y="5102226"/>
            <a:ext cx="10080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43" name="Rectangle 7"/>
          <p:cNvSpPr>
            <a:spLocks noChangeArrowheads="1"/>
          </p:cNvSpPr>
          <p:nvPr/>
        </p:nvSpPr>
        <p:spPr bwMode="auto">
          <a:xfrm>
            <a:off x="5335588" y="5462588"/>
            <a:ext cx="10080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latinLnBrk="1" hangingPunct="1"/>
            <a:r>
              <a:rPr kumimoji="1" lang="en-US" altLang="ko-KR" sz="1400">
                <a:latin typeface="Arial Narrow" panose="020B0606020202030204" pitchFamily="34" charset="0"/>
                <a:ea typeface="굴림" panose="020B0600000101010101" pitchFamily="34" charset="-127"/>
              </a:rPr>
              <a:t>NULL</a:t>
            </a:r>
          </a:p>
        </p:txBody>
      </p:sp>
      <p:sp>
        <p:nvSpPr>
          <p:cNvPr id="193544" name="Rectangle 8"/>
          <p:cNvSpPr>
            <a:spLocks noChangeArrowheads="1"/>
          </p:cNvSpPr>
          <p:nvPr/>
        </p:nvSpPr>
        <p:spPr bwMode="auto">
          <a:xfrm>
            <a:off x="5335588" y="3660776"/>
            <a:ext cx="10080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45" name="Rectangle 9"/>
          <p:cNvSpPr>
            <a:spLocks noChangeArrowheads="1"/>
          </p:cNvSpPr>
          <p:nvPr/>
        </p:nvSpPr>
        <p:spPr bwMode="auto">
          <a:xfrm>
            <a:off x="5335588" y="4021138"/>
            <a:ext cx="10080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46" name="Rectangle 10"/>
          <p:cNvSpPr>
            <a:spLocks noChangeArrowheads="1"/>
          </p:cNvSpPr>
          <p:nvPr/>
        </p:nvSpPr>
        <p:spPr bwMode="auto">
          <a:xfrm>
            <a:off x="5335588" y="4381501"/>
            <a:ext cx="10080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47" name="Rectangle 11"/>
          <p:cNvSpPr>
            <a:spLocks noChangeArrowheads="1"/>
          </p:cNvSpPr>
          <p:nvPr/>
        </p:nvSpPr>
        <p:spPr bwMode="auto">
          <a:xfrm>
            <a:off x="7280275" y="4021138"/>
            <a:ext cx="302418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latinLnBrk="1" hangingPunct="1"/>
            <a:r>
              <a:rPr kumimoji="1" lang="en-US" altLang="ko-KR" sz="1400">
                <a:latin typeface="Arial Narrow" panose="020B0606020202030204" pitchFamily="34" charset="0"/>
                <a:ea typeface="굴림" panose="020B0600000101010101" pitchFamily="34" charset="-127"/>
              </a:rPr>
              <a:t>PATH=:/bin:/usr/bin\0</a:t>
            </a:r>
          </a:p>
        </p:txBody>
      </p:sp>
      <p:sp>
        <p:nvSpPr>
          <p:cNvPr id="193548" name="Rectangle 12"/>
          <p:cNvSpPr>
            <a:spLocks noChangeArrowheads="1"/>
          </p:cNvSpPr>
          <p:nvPr/>
        </p:nvSpPr>
        <p:spPr bwMode="auto">
          <a:xfrm>
            <a:off x="7280275" y="4381501"/>
            <a:ext cx="30241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latinLnBrk="1" hangingPunct="1"/>
            <a:r>
              <a:rPr kumimoji="1" lang="en-US" altLang="ko-KR" sz="1400">
                <a:latin typeface="Arial Narrow" panose="020B0606020202030204" pitchFamily="34" charset="0"/>
                <a:ea typeface="굴림" panose="020B0600000101010101" pitchFamily="34" charset="-127"/>
              </a:rPr>
              <a:t>SHELL=/bin/sh\0</a:t>
            </a:r>
          </a:p>
        </p:txBody>
      </p:sp>
      <p:sp>
        <p:nvSpPr>
          <p:cNvPr id="193549" name="Rectangle 13"/>
          <p:cNvSpPr>
            <a:spLocks noChangeArrowheads="1"/>
          </p:cNvSpPr>
          <p:nvPr/>
        </p:nvSpPr>
        <p:spPr bwMode="auto">
          <a:xfrm>
            <a:off x="7280275" y="4741863"/>
            <a:ext cx="302418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latinLnBrk="1" hangingPunct="1"/>
            <a:r>
              <a:rPr kumimoji="1" lang="en-US" altLang="ko-KR" sz="1400">
                <a:latin typeface="Arial Narrow" panose="020B0606020202030204" pitchFamily="34" charset="0"/>
                <a:ea typeface="굴림" panose="020B0600000101010101" pitchFamily="34" charset="-127"/>
              </a:rPr>
              <a:t>USER=stevens\0</a:t>
            </a:r>
          </a:p>
        </p:txBody>
      </p:sp>
      <p:sp>
        <p:nvSpPr>
          <p:cNvPr id="193550" name="Rectangle 14"/>
          <p:cNvSpPr>
            <a:spLocks noChangeArrowheads="1"/>
          </p:cNvSpPr>
          <p:nvPr/>
        </p:nvSpPr>
        <p:spPr bwMode="auto">
          <a:xfrm>
            <a:off x="7280275" y="5102226"/>
            <a:ext cx="30241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latinLnBrk="1" hangingPunct="1"/>
            <a:r>
              <a:rPr kumimoji="1" lang="en-US" altLang="ko-KR" sz="1400">
                <a:latin typeface="Arial Narrow" panose="020B0606020202030204" pitchFamily="34" charset="0"/>
                <a:ea typeface="굴림" panose="020B0600000101010101" pitchFamily="34" charset="-127"/>
              </a:rPr>
              <a:t>LOGNAME=stevens\0</a:t>
            </a:r>
          </a:p>
        </p:txBody>
      </p:sp>
      <p:sp>
        <p:nvSpPr>
          <p:cNvPr id="193551" name="Rectangle 15"/>
          <p:cNvSpPr>
            <a:spLocks noChangeArrowheads="1"/>
          </p:cNvSpPr>
          <p:nvPr/>
        </p:nvSpPr>
        <p:spPr bwMode="auto">
          <a:xfrm>
            <a:off x="7280275" y="3660776"/>
            <a:ext cx="30241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latinLnBrk="1" hangingPunct="1"/>
            <a:r>
              <a:rPr kumimoji="1" lang="en-US" altLang="ko-KR" sz="1400">
                <a:latin typeface="Arial Narrow" panose="020B0606020202030204" pitchFamily="34" charset="0"/>
                <a:ea typeface="굴림" panose="020B0600000101010101" pitchFamily="34" charset="-127"/>
              </a:rPr>
              <a:t>HOME=/home/stevens\0</a:t>
            </a:r>
          </a:p>
        </p:txBody>
      </p:sp>
      <p:cxnSp>
        <p:nvCxnSpPr>
          <p:cNvPr id="193552" name="AutoShape 16"/>
          <p:cNvCxnSpPr>
            <a:cxnSpLocks noChangeShapeType="1"/>
            <a:stCxn id="193540" idx="3"/>
            <a:endCxn id="193544" idx="1"/>
          </p:cNvCxnSpPr>
          <p:nvPr/>
        </p:nvCxnSpPr>
        <p:spPr bwMode="auto">
          <a:xfrm flipV="1">
            <a:off x="4256088" y="3841750"/>
            <a:ext cx="1079500" cy="79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553" name="AutoShape 17"/>
          <p:cNvCxnSpPr>
            <a:cxnSpLocks noChangeShapeType="1"/>
            <a:stCxn id="193544" idx="3"/>
            <a:endCxn id="193551" idx="1"/>
          </p:cNvCxnSpPr>
          <p:nvPr/>
        </p:nvCxnSpPr>
        <p:spPr bwMode="auto">
          <a:xfrm>
            <a:off x="6343651" y="3841750"/>
            <a:ext cx="9366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554" name="AutoShape 18"/>
          <p:cNvCxnSpPr>
            <a:cxnSpLocks noChangeShapeType="1"/>
            <a:stCxn id="193545" idx="3"/>
            <a:endCxn id="193547" idx="1"/>
          </p:cNvCxnSpPr>
          <p:nvPr/>
        </p:nvCxnSpPr>
        <p:spPr bwMode="auto">
          <a:xfrm>
            <a:off x="6343651" y="4202113"/>
            <a:ext cx="9366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555" name="AutoShape 19"/>
          <p:cNvCxnSpPr>
            <a:cxnSpLocks noChangeShapeType="1"/>
            <a:stCxn id="193546" idx="3"/>
            <a:endCxn id="193548" idx="1"/>
          </p:cNvCxnSpPr>
          <p:nvPr/>
        </p:nvCxnSpPr>
        <p:spPr bwMode="auto">
          <a:xfrm>
            <a:off x="6343651" y="4562475"/>
            <a:ext cx="9366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556" name="AutoShape 20"/>
          <p:cNvCxnSpPr>
            <a:cxnSpLocks noChangeShapeType="1"/>
            <a:stCxn id="193541" idx="3"/>
            <a:endCxn id="193549" idx="1"/>
          </p:cNvCxnSpPr>
          <p:nvPr/>
        </p:nvCxnSpPr>
        <p:spPr bwMode="auto">
          <a:xfrm>
            <a:off x="6343651" y="4922838"/>
            <a:ext cx="9366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557" name="AutoShape 21"/>
          <p:cNvCxnSpPr>
            <a:cxnSpLocks noChangeShapeType="1"/>
            <a:stCxn id="193542" idx="3"/>
            <a:endCxn id="193550" idx="1"/>
          </p:cNvCxnSpPr>
          <p:nvPr/>
        </p:nvCxnSpPr>
        <p:spPr bwMode="auto">
          <a:xfrm>
            <a:off x="6343651" y="5283200"/>
            <a:ext cx="9366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558" name="Text Box 22"/>
          <p:cNvSpPr txBox="1">
            <a:spLocks noChangeArrowheads="1"/>
          </p:cNvSpPr>
          <p:nvPr/>
        </p:nvSpPr>
        <p:spPr bwMode="auto">
          <a:xfrm>
            <a:off x="3206868" y="3155950"/>
            <a:ext cx="10919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latinLnBrk="1" hangingPunct="1"/>
            <a:r>
              <a:rPr kumimoji="1" lang="en-US" altLang="ko-KR" sz="1400">
                <a:latin typeface="Times New Roman" panose="02020603050405020304" pitchFamily="18" charset="0"/>
                <a:ea typeface="굴림" panose="020B0600000101010101" pitchFamily="34" charset="-127"/>
              </a:rPr>
              <a:t>environment</a:t>
            </a:r>
          </a:p>
          <a:p>
            <a:pPr algn="ctr" eaLnBrk="1" latinLnBrk="1" hangingPunct="1"/>
            <a:r>
              <a:rPr kumimoji="1" lang="en-US" altLang="ko-KR" sz="1400">
                <a:latin typeface="Times New Roman" panose="02020603050405020304" pitchFamily="18" charset="0"/>
                <a:ea typeface="굴림" panose="020B0600000101010101" pitchFamily="34" charset="-127"/>
              </a:rPr>
              <a:t>pointer</a:t>
            </a:r>
          </a:p>
        </p:txBody>
      </p:sp>
      <p:sp>
        <p:nvSpPr>
          <p:cNvPr id="193559" name="Text Box 23"/>
          <p:cNvSpPr txBox="1">
            <a:spLocks noChangeArrowheads="1"/>
          </p:cNvSpPr>
          <p:nvPr/>
        </p:nvSpPr>
        <p:spPr bwMode="auto">
          <a:xfrm>
            <a:off x="2495550" y="3692525"/>
            <a:ext cx="776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latinLnBrk="1" hangingPunct="1"/>
            <a:r>
              <a:rPr kumimoji="1" lang="en-US" altLang="ko-KR" sz="1400">
                <a:latin typeface="Times New Roman" panose="02020603050405020304" pitchFamily="18" charset="0"/>
                <a:ea typeface="굴림" panose="020B0600000101010101" pitchFamily="34" charset="-127"/>
              </a:rPr>
              <a:t>environ:</a:t>
            </a:r>
          </a:p>
        </p:txBody>
      </p:sp>
      <p:sp>
        <p:nvSpPr>
          <p:cNvPr id="193560" name="Text Box 24"/>
          <p:cNvSpPr txBox="1">
            <a:spLocks noChangeArrowheads="1"/>
          </p:cNvSpPr>
          <p:nvPr/>
        </p:nvSpPr>
        <p:spPr bwMode="auto">
          <a:xfrm>
            <a:off x="5259505" y="3082925"/>
            <a:ext cx="10919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latinLnBrk="1" hangingPunct="1"/>
            <a:r>
              <a:rPr kumimoji="1" lang="en-US" altLang="ko-KR" sz="1400">
                <a:latin typeface="Times New Roman" panose="02020603050405020304" pitchFamily="18" charset="0"/>
                <a:ea typeface="굴림" panose="020B0600000101010101" pitchFamily="34" charset="-127"/>
              </a:rPr>
              <a:t>environment</a:t>
            </a:r>
          </a:p>
          <a:p>
            <a:pPr algn="ctr" eaLnBrk="1" latinLnBrk="1" hangingPunct="1"/>
            <a:r>
              <a:rPr kumimoji="1" lang="en-US" altLang="ko-KR" sz="1400">
                <a:latin typeface="Times New Roman" panose="02020603050405020304" pitchFamily="18" charset="0"/>
                <a:ea typeface="굴림" panose="020B0600000101010101" pitchFamily="34" charset="-127"/>
              </a:rPr>
              <a:t>list</a:t>
            </a:r>
          </a:p>
        </p:txBody>
      </p:sp>
      <p:sp>
        <p:nvSpPr>
          <p:cNvPr id="193561" name="Text Box 25"/>
          <p:cNvSpPr txBox="1">
            <a:spLocks noChangeArrowheads="1"/>
          </p:cNvSpPr>
          <p:nvPr/>
        </p:nvSpPr>
        <p:spPr bwMode="auto">
          <a:xfrm>
            <a:off x="8047155" y="3068638"/>
            <a:ext cx="10919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latinLnBrk="1" hangingPunct="1"/>
            <a:r>
              <a:rPr kumimoji="1" lang="en-US" altLang="ko-KR" sz="1400">
                <a:latin typeface="Times New Roman" panose="02020603050405020304" pitchFamily="18" charset="0"/>
                <a:ea typeface="굴림" panose="020B0600000101010101" pitchFamily="34" charset="-127"/>
              </a:rPr>
              <a:t>environment</a:t>
            </a:r>
          </a:p>
          <a:p>
            <a:pPr algn="ctr" eaLnBrk="1" latinLnBrk="1" hangingPunct="1"/>
            <a:r>
              <a:rPr kumimoji="1" lang="en-US" altLang="ko-KR" sz="1400">
                <a:latin typeface="Times New Roman" panose="02020603050405020304" pitchFamily="18" charset="0"/>
                <a:ea typeface="굴림" panose="020B0600000101010101" pitchFamily="34" charset="-127"/>
              </a:rPr>
              <a:t>strings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2286000" y="228600"/>
            <a:ext cx="7778750" cy="1104900"/>
          </a:xfrm>
        </p:spPr>
        <p:txBody>
          <a:bodyPr/>
          <a:lstStyle/>
          <a:p>
            <a:r>
              <a:rPr lang="en-US" altLang="ko-KR">
                <a:ea typeface="굴림" panose="020B0600000101010101" pitchFamily="34" charset="-127"/>
              </a:rPr>
              <a:t>Example: environ</a:t>
            </a:r>
          </a:p>
        </p:txBody>
      </p:sp>
      <p:sp>
        <p:nvSpPr>
          <p:cNvPr id="194563" name="Rectangle 3"/>
          <p:cNvSpPr>
            <a:spLocks noGrp="1" noChangeArrowheads="1"/>
          </p:cNvSpPr>
          <p:nvPr>
            <p:ph type="body" idx="1"/>
          </p:nvPr>
        </p:nvSpPr>
        <p:spPr>
          <a:xfrm>
            <a:off x="2209800" y="1371600"/>
            <a:ext cx="7772400" cy="4114800"/>
          </a:xfrm>
        </p:spPr>
        <p:txBody>
          <a:bodyPr>
            <a:noAutofit/>
          </a:bodyPr>
          <a:lstStyle/>
          <a:p>
            <a:pPr>
              <a:lnSpc>
                <a:spcPct val="80000"/>
              </a:lnSpc>
              <a:buFont typeface="Monotype Sorts" charset="2"/>
              <a:buNone/>
            </a:pPr>
            <a:r>
              <a:rPr lang="en-US" altLang="ko-KR" sz="1400" b="1" dirty="0">
                <a:latin typeface="Courier New" panose="02070309020205020404" pitchFamily="49" charset="0"/>
                <a:ea typeface="굴림" panose="020B0600000101010101" pitchFamily="34" charset="-127"/>
              </a:rPr>
              <a:t>#include &lt;</a:t>
            </a:r>
            <a:r>
              <a:rPr lang="en-US" altLang="ko-KR" sz="1400" b="1" dirty="0" err="1">
                <a:latin typeface="Courier New" panose="02070309020205020404" pitchFamily="49" charset="0"/>
                <a:ea typeface="굴림" panose="020B0600000101010101" pitchFamily="34" charset="-127"/>
              </a:rPr>
              <a:t>stdio.h</a:t>
            </a:r>
            <a:r>
              <a:rPr lang="en-US" altLang="ko-KR" sz="1400" b="1" dirty="0">
                <a:latin typeface="Courier New" panose="02070309020205020404" pitchFamily="49" charset="0"/>
                <a:ea typeface="굴림" panose="020B0600000101010101" pitchFamily="34" charset="-127"/>
              </a:rPr>
              <a:t>&gt;</a:t>
            </a:r>
          </a:p>
          <a:p>
            <a:pPr>
              <a:lnSpc>
                <a:spcPct val="80000"/>
              </a:lnSpc>
              <a:buFont typeface="Monotype Sorts" charset="2"/>
              <a:buNone/>
            </a:pPr>
            <a:endParaRPr lang="en-US" altLang="ko-KR" sz="1400" b="1" dirty="0">
              <a:latin typeface="Courier New" panose="02070309020205020404" pitchFamily="49" charset="0"/>
              <a:ea typeface="굴림" panose="020B0600000101010101" pitchFamily="34" charset="-127"/>
            </a:endParaRPr>
          </a:p>
          <a:p>
            <a:pPr>
              <a:lnSpc>
                <a:spcPct val="80000"/>
              </a:lnSpc>
              <a:buFont typeface="Monotype Sorts" charset="2"/>
              <a:buNone/>
            </a:pPr>
            <a:r>
              <a:rPr lang="en-US" altLang="ko-KR" sz="1400" b="1" dirty="0">
                <a:latin typeface="Courier New" panose="02070309020205020404" pitchFamily="49" charset="0"/>
                <a:ea typeface="굴림" panose="020B0600000101010101" pitchFamily="34" charset="-127"/>
              </a:rPr>
              <a:t>void main( </a:t>
            </a:r>
            <a:r>
              <a:rPr lang="en-US" altLang="ko-KR" sz="1400" b="1" dirty="0" err="1">
                <a:latin typeface="Courier New" panose="02070309020205020404" pitchFamily="49" charset="0"/>
                <a:ea typeface="굴림" panose="020B0600000101010101" pitchFamily="34" charset="-127"/>
              </a:rPr>
              <a:t>int</a:t>
            </a:r>
            <a:r>
              <a:rPr lang="en-US" altLang="ko-KR" sz="1400" b="1" dirty="0">
                <a:latin typeface="Courier New" panose="02070309020205020404" pitchFamily="49" charset="0"/>
                <a:ea typeface="굴림" panose="020B0600000101010101" pitchFamily="34" charset="-127"/>
              </a:rPr>
              <a:t> </a:t>
            </a:r>
            <a:r>
              <a:rPr lang="en-US" altLang="ko-KR" sz="1400" b="1" dirty="0" err="1">
                <a:latin typeface="Courier New" panose="02070309020205020404" pitchFamily="49" charset="0"/>
                <a:ea typeface="굴림" panose="020B0600000101010101" pitchFamily="34" charset="-127"/>
              </a:rPr>
              <a:t>argc</a:t>
            </a:r>
            <a:r>
              <a:rPr lang="en-US" altLang="ko-KR" sz="1400" b="1" dirty="0">
                <a:latin typeface="Courier New" panose="02070309020205020404" pitchFamily="49" charset="0"/>
                <a:ea typeface="굴림" panose="020B0600000101010101" pitchFamily="34" charset="-127"/>
              </a:rPr>
              <a:t>, char *</a:t>
            </a:r>
            <a:r>
              <a:rPr lang="en-US" altLang="ko-KR" sz="1400" b="1" dirty="0" err="1">
                <a:latin typeface="Courier New" panose="02070309020205020404" pitchFamily="49" charset="0"/>
                <a:ea typeface="굴림" panose="020B0600000101010101" pitchFamily="34" charset="-127"/>
              </a:rPr>
              <a:t>argv</a:t>
            </a:r>
            <a:r>
              <a:rPr lang="en-US" altLang="ko-KR" sz="1400" b="1" dirty="0">
                <a:latin typeface="Courier New" panose="02070309020205020404" pitchFamily="49" charset="0"/>
                <a:ea typeface="굴림" panose="020B0600000101010101" pitchFamily="34" charset="-127"/>
              </a:rPr>
              <a:t>[], char *</a:t>
            </a:r>
            <a:r>
              <a:rPr lang="en-US" altLang="ko-KR" sz="1400" b="1" dirty="0" err="1">
                <a:latin typeface="Courier New" panose="02070309020205020404" pitchFamily="49" charset="0"/>
                <a:ea typeface="굴림" panose="020B0600000101010101" pitchFamily="34" charset="-127"/>
              </a:rPr>
              <a:t>envp</a:t>
            </a:r>
            <a:r>
              <a:rPr lang="en-US" altLang="ko-KR" sz="1400" b="1" dirty="0">
                <a:latin typeface="Courier New" panose="02070309020205020404" pitchFamily="49" charset="0"/>
                <a:ea typeface="굴림" panose="020B0600000101010101" pitchFamily="34" charset="-127"/>
              </a:rPr>
              <a:t>[] )</a:t>
            </a:r>
          </a:p>
          <a:p>
            <a:pPr>
              <a:lnSpc>
                <a:spcPct val="80000"/>
              </a:lnSpc>
              <a:buFont typeface="Monotype Sorts" charset="2"/>
              <a:buNone/>
            </a:pPr>
            <a:r>
              <a:rPr lang="en-US" altLang="ko-KR" sz="1400" b="1" dirty="0">
                <a:latin typeface="Courier New" panose="02070309020205020404" pitchFamily="49" charset="0"/>
                <a:ea typeface="굴림" panose="020B0600000101010101" pitchFamily="34" charset="-127"/>
              </a:rPr>
              <a:t>	{</a:t>
            </a:r>
          </a:p>
          <a:p>
            <a:pPr>
              <a:lnSpc>
                <a:spcPct val="80000"/>
              </a:lnSpc>
              <a:buFont typeface="Monotype Sorts" charset="2"/>
              <a:buNone/>
            </a:pPr>
            <a:r>
              <a:rPr lang="en-US" altLang="ko-KR" sz="1400" b="1" dirty="0">
                <a:latin typeface="Courier New" panose="02070309020205020404" pitchFamily="49" charset="0"/>
                <a:ea typeface="굴림" panose="020B0600000101010101" pitchFamily="34" charset="-127"/>
              </a:rPr>
              <a:t> 	</a:t>
            </a:r>
            <a:r>
              <a:rPr lang="en-US" altLang="ko-KR" sz="1400" b="1" dirty="0" err="1">
                <a:latin typeface="Courier New" panose="02070309020205020404" pitchFamily="49" charset="0"/>
                <a:ea typeface="굴림" panose="020B0600000101010101" pitchFamily="34" charset="-127"/>
              </a:rPr>
              <a:t>int</a:t>
            </a:r>
            <a:r>
              <a:rPr lang="en-US" altLang="ko-KR" sz="1400" b="1" dirty="0">
                <a:latin typeface="Courier New" panose="02070309020205020404" pitchFamily="49" charset="0"/>
                <a:ea typeface="굴림" panose="020B0600000101010101" pitchFamily="34" charset="-127"/>
              </a:rPr>
              <a:t> </a:t>
            </a:r>
            <a:r>
              <a:rPr lang="en-US" altLang="ko-KR" sz="1400" b="1" dirty="0" err="1">
                <a:latin typeface="Courier New" panose="02070309020205020404" pitchFamily="49" charset="0"/>
                <a:ea typeface="굴림" panose="020B0600000101010101" pitchFamily="34" charset="-127"/>
              </a:rPr>
              <a:t>i</a:t>
            </a:r>
            <a:r>
              <a:rPr lang="en-US" altLang="ko-KR" sz="1400" b="1" dirty="0">
                <a:latin typeface="Courier New" panose="02070309020205020404" pitchFamily="49" charset="0"/>
                <a:ea typeface="굴림" panose="020B0600000101010101" pitchFamily="34" charset="-127"/>
              </a:rPr>
              <a:t>;</a:t>
            </a:r>
          </a:p>
          <a:p>
            <a:pPr>
              <a:lnSpc>
                <a:spcPct val="80000"/>
              </a:lnSpc>
              <a:buFont typeface="Monotype Sorts" charset="2"/>
              <a:buNone/>
            </a:pPr>
            <a:r>
              <a:rPr lang="en-US" altLang="ko-KR" sz="1400" b="1" dirty="0">
                <a:latin typeface="Courier New" panose="02070309020205020404" pitchFamily="49" charset="0"/>
                <a:ea typeface="굴림" panose="020B0600000101010101" pitchFamily="34" charset="-127"/>
              </a:rPr>
              <a:t>  </a:t>
            </a:r>
            <a:r>
              <a:rPr lang="en-US" altLang="ko-KR" sz="1400" b="1" dirty="0">
                <a:solidFill>
                  <a:schemeClr val="accent2"/>
                </a:solidFill>
                <a:latin typeface="Courier New" panose="02070309020205020404" pitchFamily="49" charset="0"/>
                <a:ea typeface="굴림" panose="020B0600000101010101" pitchFamily="34" charset="-127"/>
              </a:rPr>
              <a:t>extern char **environ;</a:t>
            </a:r>
          </a:p>
          <a:p>
            <a:pPr>
              <a:lnSpc>
                <a:spcPct val="80000"/>
              </a:lnSpc>
              <a:buFont typeface="Monotype Sorts" charset="2"/>
              <a:buNone/>
            </a:pPr>
            <a:endParaRPr lang="en-US" altLang="ko-KR" sz="1400" b="1" dirty="0">
              <a:latin typeface="Courier New" panose="02070309020205020404" pitchFamily="49" charset="0"/>
              <a:ea typeface="굴림" panose="020B0600000101010101" pitchFamily="34" charset="-127"/>
            </a:endParaRPr>
          </a:p>
          <a:p>
            <a:pPr>
              <a:lnSpc>
                <a:spcPct val="80000"/>
              </a:lnSpc>
              <a:buFont typeface="Monotype Sorts" charset="2"/>
              <a:buNone/>
            </a:pPr>
            <a:r>
              <a:rPr lang="en-US" altLang="ko-KR" sz="1400" b="1" dirty="0">
                <a:latin typeface="Courier New" panose="02070309020205020404" pitchFamily="49" charset="0"/>
                <a:ea typeface="굴림" panose="020B0600000101010101" pitchFamily="34" charset="-127"/>
              </a:rPr>
              <a:t>  </a:t>
            </a:r>
            <a:r>
              <a:rPr lang="en-US" altLang="ko-KR" sz="1400" b="1" dirty="0" err="1">
                <a:latin typeface="Courier New" panose="02070309020205020404" pitchFamily="49" charset="0"/>
                <a:ea typeface="굴림" panose="020B0600000101010101" pitchFamily="34" charset="-127"/>
              </a:rPr>
              <a:t>printf</a:t>
            </a:r>
            <a:r>
              <a:rPr lang="en-US" altLang="ko-KR" sz="1400" b="1" dirty="0">
                <a:latin typeface="Courier New" panose="02070309020205020404" pitchFamily="49" charset="0"/>
                <a:ea typeface="굴림" panose="020B0600000101010101" pitchFamily="34" charset="-127"/>
              </a:rPr>
              <a:t>( “from argument </a:t>
            </a:r>
            <a:r>
              <a:rPr lang="en-US" altLang="ko-KR" sz="1400" b="1" dirty="0" err="1">
                <a:latin typeface="Courier New" panose="02070309020205020404" pitchFamily="49" charset="0"/>
                <a:ea typeface="굴림" panose="020B0600000101010101" pitchFamily="34" charset="-127"/>
              </a:rPr>
              <a:t>envp</a:t>
            </a:r>
            <a:r>
              <a:rPr lang="en-US" altLang="ko-KR" sz="1400" b="1" dirty="0">
                <a:latin typeface="Courier New" panose="02070309020205020404" pitchFamily="49" charset="0"/>
                <a:ea typeface="굴림" panose="020B0600000101010101" pitchFamily="34" charset="-127"/>
              </a:rPr>
              <a:t>\n” );</a:t>
            </a:r>
          </a:p>
          <a:p>
            <a:pPr>
              <a:lnSpc>
                <a:spcPct val="80000"/>
              </a:lnSpc>
              <a:buFont typeface="Monotype Sorts" charset="2"/>
              <a:buNone/>
            </a:pPr>
            <a:endParaRPr lang="en-US" altLang="ko-KR" sz="1400" b="1" dirty="0">
              <a:latin typeface="Courier New" panose="02070309020205020404" pitchFamily="49" charset="0"/>
              <a:ea typeface="굴림" panose="020B0600000101010101" pitchFamily="34" charset="-127"/>
            </a:endParaRPr>
          </a:p>
          <a:p>
            <a:pPr>
              <a:lnSpc>
                <a:spcPct val="80000"/>
              </a:lnSpc>
              <a:buFont typeface="Monotype Sorts" charset="2"/>
              <a:buNone/>
            </a:pPr>
            <a:r>
              <a:rPr lang="en-US" altLang="ko-KR" sz="1400" b="1" dirty="0">
                <a:latin typeface="Courier New" panose="02070309020205020404" pitchFamily="49" charset="0"/>
                <a:ea typeface="굴림" panose="020B0600000101010101" pitchFamily="34" charset="-127"/>
              </a:rPr>
              <a:t>  for( </a:t>
            </a:r>
            <a:r>
              <a:rPr lang="en-US" altLang="ko-KR" sz="1400" b="1" dirty="0" err="1">
                <a:latin typeface="Courier New" panose="02070309020205020404" pitchFamily="49" charset="0"/>
                <a:ea typeface="굴림" panose="020B0600000101010101" pitchFamily="34" charset="-127"/>
              </a:rPr>
              <a:t>i</a:t>
            </a:r>
            <a:r>
              <a:rPr lang="en-US" altLang="ko-KR" sz="1400" b="1" dirty="0">
                <a:latin typeface="Courier New" panose="02070309020205020404" pitchFamily="49" charset="0"/>
                <a:ea typeface="굴림" panose="020B0600000101010101" pitchFamily="34" charset="-127"/>
              </a:rPr>
              <a:t> = 0; </a:t>
            </a:r>
            <a:r>
              <a:rPr lang="en-US" altLang="ko-KR" sz="1400" b="1" dirty="0" err="1">
                <a:latin typeface="Courier New" panose="02070309020205020404" pitchFamily="49" charset="0"/>
                <a:ea typeface="굴림" panose="020B0600000101010101" pitchFamily="34" charset="-127"/>
              </a:rPr>
              <a:t>envp</a:t>
            </a:r>
            <a:r>
              <a:rPr lang="en-US" altLang="ko-KR" sz="1400" b="1" dirty="0">
                <a:latin typeface="Courier New" panose="02070309020205020404" pitchFamily="49" charset="0"/>
                <a:ea typeface="굴림" panose="020B0600000101010101" pitchFamily="34" charset="-127"/>
              </a:rPr>
              <a:t>[</a:t>
            </a:r>
            <a:r>
              <a:rPr lang="en-US" altLang="ko-KR" sz="1400" b="1" dirty="0" err="1">
                <a:latin typeface="Courier New" panose="02070309020205020404" pitchFamily="49" charset="0"/>
                <a:ea typeface="굴림" panose="020B0600000101010101" pitchFamily="34" charset="-127"/>
              </a:rPr>
              <a:t>i</a:t>
            </a:r>
            <a:r>
              <a:rPr lang="en-US" altLang="ko-KR" sz="1400" b="1" dirty="0">
                <a:latin typeface="Courier New" panose="02070309020205020404" pitchFamily="49" charset="0"/>
                <a:ea typeface="굴림" panose="020B0600000101010101" pitchFamily="34" charset="-127"/>
              </a:rPr>
              <a:t>]; </a:t>
            </a:r>
            <a:r>
              <a:rPr lang="en-US" altLang="ko-KR" sz="1400" b="1" dirty="0" err="1">
                <a:latin typeface="Courier New" panose="02070309020205020404" pitchFamily="49" charset="0"/>
                <a:ea typeface="굴림" panose="020B0600000101010101" pitchFamily="34" charset="-127"/>
              </a:rPr>
              <a:t>i</a:t>
            </a:r>
            <a:r>
              <a:rPr lang="en-US" altLang="ko-KR" sz="1400" b="1" dirty="0">
                <a:latin typeface="Courier New" panose="02070309020205020404" pitchFamily="49" charset="0"/>
                <a:ea typeface="굴림" panose="020B0600000101010101" pitchFamily="34" charset="-127"/>
              </a:rPr>
              <a:t>++ )</a:t>
            </a:r>
          </a:p>
          <a:p>
            <a:pPr>
              <a:lnSpc>
                <a:spcPct val="80000"/>
              </a:lnSpc>
              <a:buFont typeface="Monotype Sorts" charset="2"/>
              <a:buNone/>
            </a:pPr>
            <a:r>
              <a:rPr lang="en-US" altLang="ko-KR" sz="1400" b="1" dirty="0">
                <a:latin typeface="Courier New" panose="02070309020205020404" pitchFamily="49" charset="0"/>
                <a:ea typeface="굴림" panose="020B0600000101010101" pitchFamily="34" charset="-127"/>
              </a:rPr>
              <a:t> 		puts( </a:t>
            </a:r>
            <a:r>
              <a:rPr lang="en-US" altLang="ko-KR" sz="1400" b="1" dirty="0" err="1">
                <a:latin typeface="Courier New" panose="02070309020205020404" pitchFamily="49" charset="0"/>
                <a:ea typeface="굴림" panose="020B0600000101010101" pitchFamily="34" charset="-127"/>
              </a:rPr>
              <a:t>envp</a:t>
            </a:r>
            <a:r>
              <a:rPr lang="en-US" altLang="ko-KR" sz="1400" b="1" dirty="0">
                <a:latin typeface="Courier New" panose="02070309020205020404" pitchFamily="49" charset="0"/>
                <a:ea typeface="굴림" panose="020B0600000101010101" pitchFamily="34" charset="-127"/>
              </a:rPr>
              <a:t>[</a:t>
            </a:r>
            <a:r>
              <a:rPr lang="en-US" altLang="ko-KR" sz="1400" b="1" dirty="0" err="1">
                <a:latin typeface="Courier New" panose="02070309020205020404" pitchFamily="49" charset="0"/>
                <a:ea typeface="굴림" panose="020B0600000101010101" pitchFamily="34" charset="-127"/>
              </a:rPr>
              <a:t>i</a:t>
            </a:r>
            <a:r>
              <a:rPr lang="en-US" altLang="ko-KR" sz="1400" b="1" dirty="0">
                <a:latin typeface="Courier New" panose="02070309020205020404" pitchFamily="49" charset="0"/>
                <a:ea typeface="굴림" panose="020B0600000101010101" pitchFamily="34" charset="-127"/>
              </a:rPr>
              <a:t>] );</a:t>
            </a:r>
          </a:p>
          <a:p>
            <a:pPr>
              <a:lnSpc>
                <a:spcPct val="80000"/>
              </a:lnSpc>
              <a:buFont typeface="Monotype Sorts" charset="2"/>
              <a:buNone/>
            </a:pPr>
            <a:endParaRPr lang="en-US" altLang="ko-KR" sz="1400" b="1" dirty="0">
              <a:latin typeface="Courier New" panose="02070309020205020404" pitchFamily="49" charset="0"/>
              <a:ea typeface="굴림" panose="020B0600000101010101" pitchFamily="34" charset="-127"/>
            </a:endParaRPr>
          </a:p>
          <a:p>
            <a:pPr>
              <a:lnSpc>
                <a:spcPct val="80000"/>
              </a:lnSpc>
              <a:buFont typeface="Monotype Sorts" charset="2"/>
              <a:buNone/>
            </a:pPr>
            <a:r>
              <a:rPr lang="en-US" altLang="ko-KR" sz="1400" b="1" dirty="0">
                <a:latin typeface="Courier New" panose="02070309020205020404" pitchFamily="49" charset="0"/>
                <a:ea typeface="굴림" panose="020B0600000101010101" pitchFamily="34" charset="-127"/>
              </a:rPr>
              <a:t>	</a:t>
            </a:r>
            <a:r>
              <a:rPr lang="en-US" altLang="ko-KR" sz="1400" b="1" dirty="0" err="1">
                <a:latin typeface="Courier New" panose="02070309020205020404" pitchFamily="49" charset="0"/>
                <a:ea typeface="굴림" panose="020B0600000101010101" pitchFamily="34" charset="-127"/>
              </a:rPr>
              <a:t>printf</a:t>
            </a:r>
            <a:r>
              <a:rPr lang="en-US" altLang="ko-KR" sz="1400" b="1" dirty="0">
                <a:latin typeface="Courier New" panose="02070309020205020404" pitchFamily="49" charset="0"/>
                <a:ea typeface="굴림" panose="020B0600000101010101" pitchFamily="34" charset="-127"/>
              </a:rPr>
              <a:t>(“\</a:t>
            </a:r>
            <a:r>
              <a:rPr lang="en-US" altLang="ko-KR" sz="1400" b="1" dirty="0" err="1">
                <a:latin typeface="Courier New" panose="02070309020205020404" pitchFamily="49" charset="0"/>
                <a:ea typeface="굴림" panose="020B0600000101010101" pitchFamily="34" charset="-127"/>
              </a:rPr>
              <a:t>nFrom</a:t>
            </a:r>
            <a:r>
              <a:rPr lang="en-US" altLang="ko-KR" sz="1400" b="1" dirty="0">
                <a:latin typeface="Courier New" panose="02070309020205020404" pitchFamily="49" charset="0"/>
                <a:ea typeface="굴림" panose="020B0600000101010101" pitchFamily="34" charset="-127"/>
              </a:rPr>
              <a:t> global variable environ\n”);</a:t>
            </a:r>
          </a:p>
          <a:p>
            <a:pPr>
              <a:lnSpc>
                <a:spcPct val="80000"/>
              </a:lnSpc>
              <a:buFont typeface="Monotype Sorts" charset="2"/>
              <a:buNone/>
            </a:pPr>
            <a:endParaRPr lang="en-US" altLang="ko-KR" sz="1400" b="1" dirty="0">
              <a:latin typeface="Courier New" panose="02070309020205020404" pitchFamily="49" charset="0"/>
              <a:ea typeface="굴림" panose="020B0600000101010101" pitchFamily="34" charset="-127"/>
            </a:endParaRPr>
          </a:p>
          <a:p>
            <a:pPr>
              <a:lnSpc>
                <a:spcPct val="80000"/>
              </a:lnSpc>
              <a:buFont typeface="Monotype Sorts" charset="2"/>
              <a:buNone/>
            </a:pPr>
            <a:r>
              <a:rPr lang="en-US" altLang="ko-KR" sz="1400" b="1" dirty="0">
                <a:latin typeface="Courier New" panose="02070309020205020404" pitchFamily="49" charset="0"/>
                <a:ea typeface="굴림" panose="020B0600000101010101" pitchFamily="34" charset="-127"/>
              </a:rPr>
              <a:t>	for( </a:t>
            </a:r>
            <a:r>
              <a:rPr lang="en-US" altLang="ko-KR" sz="1400" b="1" dirty="0" err="1">
                <a:latin typeface="Courier New" panose="02070309020205020404" pitchFamily="49" charset="0"/>
                <a:ea typeface="굴림" panose="020B0600000101010101" pitchFamily="34" charset="-127"/>
              </a:rPr>
              <a:t>i</a:t>
            </a:r>
            <a:r>
              <a:rPr lang="en-US" altLang="ko-KR" sz="1400" b="1" dirty="0">
                <a:latin typeface="Courier New" panose="02070309020205020404" pitchFamily="49" charset="0"/>
                <a:ea typeface="굴림" panose="020B0600000101010101" pitchFamily="34" charset="-127"/>
              </a:rPr>
              <a:t> = 0; environ[</a:t>
            </a:r>
            <a:r>
              <a:rPr lang="en-US" altLang="ko-KR" sz="1400" b="1" dirty="0" err="1">
                <a:latin typeface="Courier New" panose="02070309020205020404" pitchFamily="49" charset="0"/>
                <a:ea typeface="굴림" panose="020B0600000101010101" pitchFamily="34" charset="-127"/>
              </a:rPr>
              <a:t>i</a:t>
            </a:r>
            <a:r>
              <a:rPr lang="en-US" altLang="ko-KR" sz="1400" b="1" dirty="0">
                <a:latin typeface="Courier New" panose="02070309020205020404" pitchFamily="49" charset="0"/>
                <a:ea typeface="굴림" panose="020B0600000101010101" pitchFamily="34" charset="-127"/>
              </a:rPr>
              <a:t>]; </a:t>
            </a:r>
            <a:r>
              <a:rPr lang="en-US" altLang="ko-KR" sz="1400" b="1" dirty="0" err="1">
                <a:latin typeface="Courier New" panose="02070309020205020404" pitchFamily="49" charset="0"/>
                <a:ea typeface="굴림" panose="020B0600000101010101" pitchFamily="34" charset="-127"/>
              </a:rPr>
              <a:t>i</a:t>
            </a:r>
            <a:r>
              <a:rPr lang="en-US" altLang="ko-KR" sz="1400" b="1" dirty="0">
                <a:latin typeface="Courier New" panose="02070309020205020404" pitchFamily="49" charset="0"/>
                <a:ea typeface="굴림" panose="020B0600000101010101" pitchFamily="34" charset="-127"/>
              </a:rPr>
              <a:t>++ )</a:t>
            </a:r>
          </a:p>
          <a:p>
            <a:pPr>
              <a:lnSpc>
                <a:spcPct val="80000"/>
              </a:lnSpc>
              <a:buFont typeface="Monotype Sorts" charset="2"/>
              <a:buNone/>
            </a:pPr>
            <a:r>
              <a:rPr lang="en-US" altLang="ko-KR" sz="1400" b="1" dirty="0">
                <a:latin typeface="Courier New" panose="02070309020205020404" pitchFamily="49" charset="0"/>
                <a:ea typeface="굴림" panose="020B0600000101010101" pitchFamily="34" charset="-127"/>
              </a:rPr>
              <a:t>          puts(environ[</a:t>
            </a:r>
            <a:r>
              <a:rPr lang="en-US" altLang="ko-KR" sz="1400" b="1" dirty="0" err="1">
                <a:latin typeface="Courier New" panose="02070309020205020404" pitchFamily="49" charset="0"/>
                <a:ea typeface="굴림" panose="020B0600000101010101" pitchFamily="34" charset="-127"/>
              </a:rPr>
              <a:t>i</a:t>
            </a:r>
            <a:r>
              <a:rPr lang="en-US" altLang="ko-KR" sz="1400" b="1" dirty="0">
                <a:latin typeface="Courier New" panose="02070309020205020404" pitchFamily="49" charset="0"/>
                <a:ea typeface="굴림" panose="020B0600000101010101" pitchFamily="34" charset="-127"/>
              </a:rPr>
              <a:t>]);</a:t>
            </a:r>
          </a:p>
          <a:p>
            <a:pPr>
              <a:lnSpc>
                <a:spcPct val="80000"/>
              </a:lnSpc>
              <a:buFont typeface="Monotype Sorts" charset="2"/>
              <a:buNone/>
            </a:pPr>
            <a:r>
              <a:rPr lang="en-US" altLang="ko-KR" sz="1400" b="1" dirty="0">
                <a:latin typeface="Courier New" panose="02070309020205020404" pitchFamily="49" charset="0"/>
                <a:ea typeface="굴림" panose="020B0600000101010101" pitchFamily="34" charset="-127"/>
              </a:rPr>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ltLang="ko-KR">
                <a:ea typeface="굴림" panose="020B0600000101010101" pitchFamily="34" charset="-127"/>
              </a:rPr>
              <a:t>getenv</a:t>
            </a:r>
          </a:p>
        </p:txBody>
      </p:sp>
      <p:sp>
        <p:nvSpPr>
          <p:cNvPr id="195587" name="Rectangle 3"/>
          <p:cNvSpPr>
            <a:spLocks noGrp="1" noChangeArrowheads="1"/>
          </p:cNvSpPr>
          <p:nvPr>
            <p:ph type="body" idx="1"/>
          </p:nvPr>
        </p:nvSpPr>
        <p:spPr/>
        <p:txBody>
          <a:bodyPr/>
          <a:lstStyle/>
          <a:p>
            <a:r>
              <a:rPr lang="en-US" altLang="ko-KR">
                <a:latin typeface="Arial Narrow" panose="020B0606020202030204" pitchFamily="34" charset="0"/>
                <a:ea typeface="굴림" panose="020B0600000101010101" pitchFamily="34" charset="-127"/>
              </a:rPr>
              <a:t>#include &lt;stdlib.h&gt;</a:t>
            </a:r>
          </a:p>
          <a:p>
            <a:pPr>
              <a:buFont typeface="Monotype Sorts" charset="2"/>
              <a:buNone/>
            </a:pPr>
            <a:r>
              <a:rPr lang="en-US" altLang="ko-KR">
                <a:latin typeface="Arial Narrow" panose="020B0606020202030204" pitchFamily="34" charset="0"/>
                <a:ea typeface="굴림" panose="020B0600000101010101" pitchFamily="34" charset="-127"/>
              </a:rPr>
              <a:t>	char *getenv(const char *</a:t>
            </a:r>
            <a:r>
              <a:rPr lang="en-US" altLang="ko-KR" i="1">
                <a:latin typeface="Arial Narrow" panose="020B0606020202030204" pitchFamily="34" charset="0"/>
                <a:ea typeface="굴림" panose="020B0600000101010101" pitchFamily="34" charset="-127"/>
              </a:rPr>
              <a:t>name</a:t>
            </a:r>
            <a:r>
              <a:rPr lang="en-US" altLang="ko-KR">
                <a:latin typeface="Arial Narrow" panose="020B0606020202030204" pitchFamily="34" charset="0"/>
                <a:ea typeface="굴림" panose="020B0600000101010101" pitchFamily="34" charset="-127"/>
              </a:rPr>
              <a:t>);</a:t>
            </a:r>
          </a:p>
          <a:p>
            <a:pPr lvl="1"/>
            <a:r>
              <a:rPr lang="en-US" altLang="ko-KR">
                <a:ea typeface="굴림" panose="020B0600000101010101" pitchFamily="34" charset="-127"/>
              </a:rPr>
              <a:t>Searches the environment list for a string that matches the string pointed to by </a:t>
            </a:r>
            <a:r>
              <a:rPr lang="en-US" altLang="ko-KR" i="1">
                <a:latin typeface="Arial Narrow" panose="020B0606020202030204" pitchFamily="34" charset="0"/>
                <a:ea typeface="굴림" panose="020B0600000101010101" pitchFamily="34" charset="-127"/>
              </a:rPr>
              <a:t>name</a:t>
            </a:r>
            <a:r>
              <a:rPr lang="en-US" altLang="ko-KR">
                <a:latin typeface="Arial Narrow" panose="020B0606020202030204" pitchFamily="34" charset="0"/>
                <a:ea typeface="굴림" panose="020B0600000101010101" pitchFamily="34" charset="-127"/>
              </a:rPr>
              <a:t>.</a:t>
            </a:r>
          </a:p>
          <a:p>
            <a:pPr lvl="1"/>
            <a:r>
              <a:rPr lang="en-US" altLang="ko-KR">
                <a:ea typeface="굴림" panose="020B0600000101010101" pitchFamily="34" charset="-127"/>
              </a:rPr>
              <a:t>Returns a pointer to the value in the environment, or NULL if there is no match.</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209800" y="0"/>
            <a:ext cx="7778750" cy="1104900"/>
          </a:xfrm>
        </p:spPr>
        <p:txBody>
          <a:bodyPr/>
          <a:lstStyle/>
          <a:p>
            <a:r>
              <a:rPr lang="en-US" altLang="ko-KR">
                <a:ea typeface="굴림" panose="020B0600000101010101" pitchFamily="34" charset="-127"/>
              </a:rPr>
              <a:t>putenv</a:t>
            </a:r>
          </a:p>
        </p:txBody>
      </p:sp>
      <p:sp>
        <p:nvSpPr>
          <p:cNvPr id="196611" name="Rectangle 3"/>
          <p:cNvSpPr>
            <a:spLocks noGrp="1" noChangeArrowheads="1"/>
          </p:cNvSpPr>
          <p:nvPr>
            <p:ph type="body" idx="1"/>
          </p:nvPr>
        </p:nvSpPr>
        <p:spPr>
          <a:xfrm>
            <a:off x="2286000" y="1143000"/>
            <a:ext cx="7772400" cy="4724400"/>
          </a:xfrm>
        </p:spPr>
        <p:txBody>
          <a:bodyPr/>
          <a:lstStyle/>
          <a:p>
            <a:pPr>
              <a:lnSpc>
                <a:spcPct val="90000"/>
              </a:lnSpc>
            </a:pPr>
            <a:r>
              <a:rPr lang="en-US" altLang="ko-KR">
                <a:latin typeface="Arial Narrow" panose="020B0606020202030204" pitchFamily="34" charset="0"/>
                <a:ea typeface="굴림" panose="020B0600000101010101" pitchFamily="34" charset="-127"/>
              </a:rPr>
              <a:t>#include &lt;stdlib.h&gt;</a:t>
            </a:r>
          </a:p>
          <a:p>
            <a:pPr>
              <a:lnSpc>
                <a:spcPct val="90000"/>
              </a:lnSpc>
              <a:buFont typeface="Monotype Sorts" charset="2"/>
              <a:buNone/>
            </a:pPr>
            <a:r>
              <a:rPr lang="en-US" altLang="ko-KR">
                <a:latin typeface="Arial Narrow" panose="020B0606020202030204" pitchFamily="34" charset="0"/>
                <a:ea typeface="굴림" panose="020B0600000101010101" pitchFamily="34" charset="-127"/>
              </a:rPr>
              <a:t>	int putenv(const char *</a:t>
            </a:r>
            <a:r>
              <a:rPr lang="en-US" altLang="ko-KR" i="1">
                <a:latin typeface="Arial Narrow" panose="020B0606020202030204" pitchFamily="34" charset="0"/>
                <a:ea typeface="굴림" panose="020B0600000101010101" pitchFamily="34" charset="-127"/>
              </a:rPr>
              <a:t>string</a:t>
            </a:r>
            <a:r>
              <a:rPr lang="en-US" altLang="ko-KR">
                <a:latin typeface="Arial Narrow" panose="020B0606020202030204" pitchFamily="34" charset="0"/>
                <a:ea typeface="굴림" panose="020B0600000101010101" pitchFamily="34" charset="-127"/>
              </a:rPr>
              <a:t>);</a:t>
            </a:r>
          </a:p>
          <a:p>
            <a:pPr lvl="1">
              <a:lnSpc>
                <a:spcPct val="90000"/>
              </a:lnSpc>
            </a:pPr>
            <a:r>
              <a:rPr lang="en-US" altLang="ko-KR">
                <a:ea typeface="굴림" panose="020B0600000101010101" pitchFamily="34" charset="-127"/>
              </a:rPr>
              <a:t>Adds or changes the value of environment variables.</a:t>
            </a:r>
          </a:p>
          <a:p>
            <a:pPr lvl="1">
              <a:lnSpc>
                <a:spcPct val="90000"/>
              </a:lnSpc>
            </a:pPr>
            <a:r>
              <a:rPr lang="en-US" altLang="ko-KR">
                <a:ea typeface="굴림" panose="020B0600000101010101" pitchFamily="34" charset="-127"/>
              </a:rPr>
              <a:t>The argument </a:t>
            </a:r>
            <a:r>
              <a:rPr lang="en-US" altLang="ko-KR" i="1">
                <a:latin typeface="Arial Narrow" panose="020B0606020202030204" pitchFamily="34" charset="0"/>
                <a:ea typeface="굴림" panose="020B0600000101010101" pitchFamily="34" charset="-127"/>
              </a:rPr>
              <a:t>string</a:t>
            </a:r>
            <a:r>
              <a:rPr lang="en-US" altLang="ko-KR">
                <a:ea typeface="굴림" panose="020B0600000101010101" pitchFamily="34" charset="-127"/>
              </a:rPr>
              <a:t> is of the form </a:t>
            </a:r>
            <a:r>
              <a:rPr lang="en-US" altLang="ko-KR">
                <a:latin typeface="Arial Narrow" panose="020B0606020202030204" pitchFamily="34" charset="0"/>
                <a:ea typeface="굴림" panose="020B0600000101010101" pitchFamily="34" charset="-127"/>
              </a:rPr>
              <a:t>name=value.</a:t>
            </a:r>
          </a:p>
          <a:p>
            <a:pPr lvl="1">
              <a:lnSpc>
                <a:spcPct val="90000"/>
              </a:lnSpc>
            </a:pPr>
            <a:r>
              <a:rPr lang="en-US" altLang="ko-KR">
                <a:ea typeface="굴림" panose="020B0600000101010101" pitchFamily="34" charset="-127"/>
              </a:rPr>
              <a:t>If </a:t>
            </a:r>
            <a:r>
              <a:rPr lang="en-US" altLang="ko-KR">
                <a:latin typeface="Arial Narrow" panose="020B0606020202030204" pitchFamily="34" charset="0"/>
                <a:ea typeface="굴림" panose="020B0600000101010101" pitchFamily="34" charset="-127"/>
              </a:rPr>
              <a:t>name</a:t>
            </a:r>
            <a:r>
              <a:rPr lang="en-US" altLang="ko-KR">
                <a:ea typeface="굴림" panose="020B0600000101010101" pitchFamily="34" charset="-127"/>
              </a:rPr>
              <a:t> does not already exist in the environment, then string is added to the environment.</a:t>
            </a:r>
          </a:p>
          <a:p>
            <a:pPr lvl="1">
              <a:lnSpc>
                <a:spcPct val="90000"/>
              </a:lnSpc>
            </a:pPr>
            <a:r>
              <a:rPr lang="en-US" altLang="ko-KR">
                <a:ea typeface="굴림" panose="020B0600000101010101" pitchFamily="34" charset="-127"/>
              </a:rPr>
              <a:t>If </a:t>
            </a:r>
            <a:r>
              <a:rPr lang="en-US" altLang="ko-KR">
                <a:latin typeface="Arial Narrow" panose="020B0606020202030204" pitchFamily="34" charset="0"/>
                <a:ea typeface="굴림" panose="020B0600000101010101" pitchFamily="34" charset="-127"/>
              </a:rPr>
              <a:t>name</a:t>
            </a:r>
            <a:r>
              <a:rPr lang="en-US" altLang="ko-KR">
                <a:ea typeface="굴림" panose="020B0600000101010101" pitchFamily="34" charset="-127"/>
              </a:rPr>
              <a:t> does exist, then the value of name in the environment is changed to </a:t>
            </a:r>
            <a:r>
              <a:rPr lang="en-US" altLang="ko-KR">
                <a:latin typeface="Arial Narrow" panose="020B0606020202030204" pitchFamily="34" charset="0"/>
                <a:ea typeface="굴림" panose="020B0600000101010101" pitchFamily="34" charset="-127"/>
              </a:rPr>
              <a:t>value.</a:t>
            </a:r>
          </a:p>
          <a:p>
            <a:pPr lvl="1">
              <a:lnSpc>
                <a:spcPct val="90000"/>
              </a:lnSpc>
            </a:pPr>
            <a:r>
              <a:rPr lang="en-US" altLang="ko-KR">
                <a:ea typeface="굴림" panose="020B0600000101010101" pitchFamily="34" charset="-127"/>
              </a:rPr>
              <a:t>Returns zero on success, or -1 if an error occurs.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ltLang="ko-KR">
                <a:ea typeface="굴림" panose="020B0600000101010101" pitchFamily="34" charset="-127"/>
              </a:rPr>
              <a:t>Example : getenv, putenv</a:t>
            </a:r>
          </a:p>
        </p:txBody>
      </p:sp>
      <p:sp>
        <p:nvSpPr>
          <p:cNvPr id="197635" name="Rectangle 3"/>
          <p:cNvSpPr>
            <a:spLocks noGrp="1" noChangeArrowheads="1"/>
          </p:cNvSpPr>
          <p:nvPr>
            <p:ph type="body" idx="1"/>
          </p:nvPr>
        </p:nvSpPr>
        <p:spPr/>
        <p:txBody>
          <a:bodyPr>
            <a:normAutofit fontScale="92500" lnSpcReduction="20000"/>
          </a:bodyPr>
          <a:lstStyle/>
          <a:p>
            <a:pPr>
              <a:lnSpc>
                <a:spcPct val="80000"/>
              </a:lnSpc>
              <a:buFont typeface="Monotype Sorts" charset="2"/>
              <a:buNone/>
            </a:pPr>
            <a:r>
              <a:rPr lang="en-US" altLang="ko-KR">
                <a:latin typeface="Arial" panose="020B0604020202020204" pitchFamily="34" charset="0"/>
                <a:ea typeface="굴림" panose="020B0600000101010101" pitchFamily="34" charset="-127"/>
              </a:rPr>
              <a:t>#include &lt;stdio.h&gt;</a:t>
            </a:r>
          </a:p>
          <a:p>
            <a:pPr>
              <a:lnSpc>
                <a:spcPct val="80000"/>
              </a:lnSpc>
              <a:buFont typeface="Monotype Sorts" charset="2"/>
              <a:buNone/>
            </a:pPr>
            <a:r>
              <a:rPr lang="en-US" altLang="ko-KR">
                <a:latin typeface="Arial" panose="020B0604020202020204" pitchFamily="34" charset="0"/>
                <a:ea typeface="굴림" panose="020B0600000101010101" pitchFamily="34" charset="-127"/>
              </a:rPr>
              <a:t>#include &lt;stdlib.h&gt;</a:t>
            </a:r>
          </a:p>
          <a:p>
            <a:pPr>
              <a:lnSpc>
                <a:spcPct val="80000"/>
              </a:lnSpc>
              <a:buFont typeface="Monotype Sorts" charset="2"/>
              <a:buNone/>
            </a:pPr>
            <a:endParaRPr lang="en-US" altLang="ko-KR">
              <a:latin typeface="Arial" panose="020B0604020202020204" pitchFamily="34" charset="0"/>
              <a:ea typeface="굴림" panose="020B0600000101010101" pitchFamily="34" charset="-127"/>
            </a:endParaRPr>
          </a:p>
          <a:p>
            <a:pPr>
              <a:lnSpc>
                <a:spcPct val="80000"/>
              </a:lnSpc>
              <a:buFont typeface="Monotype Sorts" charset="2"/>
              <a:buNone/>
            </a:pPr>
            <a:r>
              <a:rPr lang="en-US" altLang="ko-KR">
                <a:latin typeface="Arial" panose="020B0604020202020204" pitchFamily="34" charset="0"/>
                <a:ea typeface="굴림" panose="020B0600000101010101" pitchFamily="34" charset="-127"/>
              </a:rPr>
              <a:t>void main(void)</a:t>
            </a:r>
          </a:p>
          <a:p>
            <a:pPr>
              <a:lnSpc>
                <a:spcPct val="80000"/>
              </a:lnSpc>
              <a:buFont typeface="Monotype Sorts" charset="2"/>
              <a:buNone/>
            </a:pPr>
            <a:r>
              <a:rPr lang="en-US" altLang="ko-KR">
                <a:latin typeface="Arial" panose="020B0604020202020204" pitchFamily="34" charset="0"/>
                <a:ea typeface="굴림" panose="020B0600000101010101" pitchFamily="34" charset="-127"/>
              </a:rPr>
              <a:t>{</a:t>
            </a:r>
          </a:p>
          <a:p>
            <a:pPr>
              <a:lnSpc>
                <a:spcPct val="80000"/>
              </a:lnSpc>
              <a:buFont typeface="Monotype Sorts" charset="2"/>
              <a:buNone/>
            </a:pPr>
            <a:r>
              <a:rPr lang="en-US" altLang="ko-KR">
                <a:latin typeface="Arial" panose="020B0604020202020204" pitchFamily="34" charset="0"/>
                <a:ea typeface="굴림" panose="020B0600000101010101" pitchFamily="34" charset="-127"/>
              </a:rPr>
              <a:t>     printf(“Home directory is %s\n”, getenv(“HOME”));</a:t>
            </a:r>
          </a:p>
          <a:p>
            <a:pPr>
              <a:lnSpc>
                <a:spcPct val="80000"/>
              </a:lnSpc>
              <a:buFont typeface="Monotype Sorts" charset="2"/>
              <a:buNone/>
            </a:pPr>
            <a:endParaRPr lang="en-US" altLang="ko-KR">
              <a:latin typeface="Arial" panose="020B0604020202020204" pitchFamily="34" charset="0"/>
              <a:ea typeface="굴림" panose="020B0600000101010101" pitchFamily="34" charset="-127"/>
            </a:endParaRPr>
          </a:p>
          <a:p>
            <a:pPr>
              <a:lnSpc>
                <a:spcPct val="80000"/>
              </a:lnSpc>
              <a:buFont typeface="Monotype Sorts" charset="2"/>
              <a:buNone/>
            </a:pPr>
            <a:r>
              <a:rPr lang="en-US" altLang="ko-KR">
                <a:latin typeface="Arial" panose="020B0604020202020204" pitchFamily="34" charset="0"/>
                <a:ea typeface="굴림" panose="020B0600000101010101" pitchFamily="34" charset="-127"/>
              </a:rPr>
              <a:t>     putenv(“HOME=/”);</a:t>
            </a:r>
          </a:p>
          <a:p>
            <a:pPr>
              <a:lnSpc>
                <a:spcPct val="80000"/>
              </a:lnSpc>
              <a:buFont typeface="Monotype Sorts" charset="2"/>
              <a:buNone/>
            </a:pPr>
            <a:endParaRPr lang="en-US" altLang="ko-KR">
              <a:latin typeface="Arial" panose="020B0604020202020204" pitchFamily="34" charset="0"/>
              <a:ea typeface="굴림" panose="020B0600000101010101" pitchFamily="34" charset="-127"/>
            </a:endParaRPr>
          </a:p>
          <a:p>
            <a:pPr>
              <a:lnSpc>
                <a:spcPct val="80000"/>
              </a:lnSpc>
              <a:buFont typeface="Monotype Sorts" charset="2"/>
              <a:buNone/>
            </a:pPr>
            <a:r>
              <a:rPr lang="en-US" altLang="ko-KR">
                <a:latin typeface="Arial" panose="020B0604020202020204" pitchFamily="34" charset="0"/>
                <a:ea typeface="굴림" panose="020B0600000101010101" pitchFamily="34" charset="-127"/>
              </a:rPr>
              <a:t>     printf(“New home directory is %s\n”, getenv(“HOME”));</a:t>
            </a:r>
          </a:p>
          <a:p>
            <a:pPr>
              <a:lnSpc>
                <a:spcPct val="80000"/>
              </a:lnSpc>
              <a:buFont typeface="Monotype Sorts" charset="2"/>
              <a:buNone/>
            </a:pPr>
            <a:r>
              <a:rPr lang="en-US" altLang="ko-KR">
                <a:latin typeface="Arial" panose="020B0604020202020204" pitchFamily="34" charset="0"/>
                <a:ea typeface="굴림" panose="020B0600000101010101" pitchFamily="34" charset="-127"/>
              </a:rPr>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 call</a:t>
            </a:r>
            <a:endParaRPr lang="en-US" dirty="0"/>
          </a:p>
        </p:txBody>
      </p:sp>
      <p:sp>
        <p:nvSpPr>
          <p:cNvPr id="3" name="Content Placeholder 2"/>
          <p:cNvSpPr>
            <a:spLocks noGrp="1"/>
          </p:cNvSpPr>
          <p:nvPr>
            <p:ph idx="1"/>
          </p:nvPr>
        </p:nvSpPr>
        <p:spPr/>
        <p:txBody>
          <a:bodyPr/>
          <a:lstStyle/>
          <a:p>
            <a:r>
              <a:rPr lang="en-US" dirty="0" smtClean="0"/>
              <a:t>To create </a:t>
            </a:r>
            <a:r>
              <a:rPr lang="en-US" dirty="0"/>
              <a:t>a pipe, the kernel sets up two file descriptors for use by the pipe. </a:t>
            </a:r>
            <a:endParaRPr lang="en-US" dirty="0" smtClean="0"/>
          </a:p>
          <a:p>
            <a:r>
              <a:rPr lang="en-US" dirty="0" smtClean="0"/>
              <a:t>One </a:t>
            </a:r>
            <a:r>
              <a:rPr lang="en-US" dirty="0"/>
              <a:t>descriptor is used to allow a path of input into the pipe (write</a:t>
            </a:r>
            <a:r>
              <a:rPr lang="en-US" dirty="0" smtClean="0"/>
              <a:t>)</a:t>
            </a:r>
          </a:p>
          <a:p>
            <a:r>
              <a:rPr lang="en-US" dirty="0" smtClean="0"/>
              <a:t>One descriptor </a:t>
            </a:r>
            <a:r>
              <a:rPr lang="en-US" dirty="0"/>
              <a:t>is used to obtain data from the pipe (read). </a:t>
            </a:r>
            <a:endParaRPr lang="en-US" dirty="0" smtClean="0"/>
          </a:p>
          <a:p>
            <a:r>
              <a:rPr lang="en-US" dirty="0" smtClean="0"/>
              <a:t>When the pipe is created the process can only talk to itself.</a:t>
            </a:r>
            <a:endParaRPr lang="en-US" dirty="0"/>
          </a:p>
        </p:txBody>
      </p:sp>
    </p:spTree>
    <p:extLst>
      <p:ext uri="{BB962C8B-B14F-4D97-AF65-F5344CB8AC3E}">
        <p14:creationId xmlns:p14="http://schemas.microsoft.com/office/powerpoint/2010/main" val="9086905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 communications</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creating process </a:t>
            </a:r>
            <a:r>
              <a:rPr lang="en-US" dirty="0" smtClean="0"/>
              <a:t>usually </a:t>
            </a:r>
            <a:r>
              <a:rPr lang="en-US" dirty="0"/>
              <a:t>forks a child </a:t>
            </a:r>
            <a:r>
              <a:rPr lang="en-US" dirty="0" smtClean="0"/>
              <a:t>process after the pipe is created. </a:t>
            </a:r>
          </a:p>
          <a:p>
            <a:r>
              <a:rPr lang="en-US" dirty="0" smtClean="0"/>
              <a:t>The </a:t>
            </a:r>
            <a:r>
              <a:rPr lang="en-US" dirty="0"/>
              <a:t>child process will inherit any open file descriptors from the </a:t>
            </a:r>
            <a:r>
              <a:rPr lang="en-US" dirty="0" smtClean="0"/>
              <a:t>parent.</a:t>
            </a:r>
          </a:p>
          <a:p>
            <a:r>
              <a:rPr lang="en-US" dirty="0" smtClean="0"/>
              <a:t>This gives us the basis </a:t>
            </a:r>
            <a:r>
              <a:rPr lang="en-US" dirty="0"/>
              <a:t>for </a:t>
            </a:r>
            <a:r>
              <a:rPr lang="en-US" dirty="0" err="1"/>
              <a:t>multiprocess</a:t>
            </a:r>
            <a:r>
              <a:rPr lang="en-US" dirty="0"/>
              <a:t> communication (between parent and child). </a:t>
            </a:r>
            <a:endParaRPr lang="en-US" dirty="0" smtClean="0"/>
          </a:p>
          <a:p>
            <a:r>
              <a:rPr lang="en-US" dirty="0" smtClean="0"/>
              <a:t>Processes must agree on which way communication will go.</a:t>
            </a:r>
            <a:endParaRPr lang="en-US" dirty="0"/>
          </a:p>
        </p:txBody>
      </p:sp>
    </p:spTree>
    <p:extLst>
      <p:ext uri="{BB962C8B-B14F-4D97-AF65-F5344CB8AC3E}">
        <p14:creationId xmlns:p14="http://schemas.microsoft.com/office/powerpoint/2010/main" val="142749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noFill/>
          <a:ln/>
        </p:spPr>
        <p:txBody>
          <a:bodyPr/>
          <a:lstStyle/>
          <a:p>
            <a:r>
              <a:rPr lang="en-US" altLang="en-US"/>
              <a:t>What makes up a Process?</a:t>
            </a:r>
          </a:p>
        </p:txBody>
      </p:sp>
      <p:sp>
        <p:nvSpPr>
          <p:cNvPr id="158723" name="Rectangle 3"/>
          <p:cNvSpPr>
            <a:spLocks noGrp="1" noChangeArrowheads="1"/>
          </p:cNvSpPr>
          <p:nvPr>
            <p:ph type="body" idx="1"/>
          </p:nvPr>
        </p:nvSpPr>
        <p:spPr>
          <a:xfrm>
            <a:off x="2209800" y="1524000"/>
            <a:ext cx="7924800" cy="4495800"/>
          </a:xfrm>
          <a:noFill/>
          <a:ln/>
        </p:spPr>
        <p:txBody>
          <a:bodyPr/>
          <a:lstStyle/>
          <a:p>
            <a:r>
              <a:rPr lang="en-US" altLang="en-US"/>
              <a:t>program code</a:t>
            </a:r>
          </a:p>
          <a:p>
            <a:r>
              <a:rPr lang="en-US" altLang="en-US"/>
              <a:t>machine registers</a:t>
            </a:r>
          </a:p>
          <a:p>
            <a:r>
              <a:rPr lang="en-US" altLang="en-US"/>
              <a:t>global data</a:t>
            </a:r>
          </a:p>
          <a:p>
            <a:r>
              <a:rPr lang="en-US" altLang="en-US"/>
              <a:t>stack</a:t>
            </a:r>
          </a:p>
          <a:p>
            <a:r>
              <a:rPr lang="en-US" altLang="en-US"/>
              <a:t>open files (file descriptors)</a:t>
            </a:r>
          </a:p>
          <a:p>
            <a:r>
              <a:rPr lang="en-US" altLang="en-US"/>
              <a:t>an environment (environment variables; credentials for security)</a:t>
            </a:r>
          </a:p>
          <a:p>
            <a:pPr>
              <a:buFont typeface="Monotype Sorts" charset="2"/>
              <a:buNone/>
            </a:pPr>
            <a:endParaRPr lang="en-US" alt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Pipes</a:t>
            </a:r>
            <a:endParaRPr lang="en-US" dirty="0"/>
          </a:p>
        </p:txBody>
      </p:sp>
      <p:sp>
        <p:nvSpPr>
          <p:cNvPr id="3" name="Content Placeholder 2"/>
          <p:cNvSpPr>
            <a:spLocks noGrp="1"/>
          </p:cNvSpPr>
          <p:nvPr>
            <p:ph idx="1"/>
          </p:nvPr>
        </p:nvSpPr>
        <p:spPr>
          <a:xfrm>
            <a:off x="1104293" y="1515990"/>
            <a:ext cx="8946541" cy="847937"/>
          </a:xfrm>
        </p:spPr>
        <p:txBody>
          <a:bodyPr/>
          <a:lstStyle/>
          <a:p>
            <a:pPr marL="0" indent="0">
              <a:buNone/>
            </a:pPr>
            <a:r>
              <a:rPr lang="en-US" dirty="0" smtClean="0"/>
              <a:t>After fork</a:t>
            </a:r>
            <a:endParaRPr lang="en-US" dirty="0"/>
          </a:p>
        </p:txBody>
      </p:sp>
      <p:sp>
        <p:nvSpPr>
          <p:cNvPr id="7" name="Down Arrow 6"/>
          <p:cNvSpPr/>
          <p:nvPr/>
        </p:nvSpPr>
        <p:spPr>
          <a:xfrm>
            <a:off x="3048140" y="4251433"/>
            <a:ext cx="672662" cy="134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smtClean="0"/>
              <a:t>stdout</a:t>
            </a:r>
            <a:endParaRPr lang="en-US" dirty="0"/>
          </a:p>
        </p:txBody>
      </p:sp>
      <p:sp>
        <p:nvSpPr>
          <p:cNvPr id="9" name="Rectangle 8"/>
          <p:cNvSpPr/>
          <p:nvPr/>
        </p:nvSpPr>
        <p:spPr>
          <a:xfrm>
            <a:off x="6464000" y="2238703"/>
            <a:ext cx="2475186" cy="1902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 Process</a:t>
            </a:r>
          </a:p>
          <a:p>
            <a:pPr algn="ctr"/>
            <a:r>
              <a:rPr lang="en-US" dirty="0" smtClean="0"/>
              <a:t>Now called child</a:t>
            </a:r>
            <a:endParaRPr lang="en-US" dirty="0"/>
          </a:p>
        </p:txBody>
      </p:sp>
      <p:sp>
        <p:nvSpPr>
          <p:cNvPr id="10" name="Down Arrow 9"/>
          <p:cNvSpPr/>
          <p:nvPr/>
        </p:nvSpPr>
        <p:spPr>
          <a:xfrm>
            <a:off x="8030043" y="4251433"/>
            <a:ext cx="672662" cy="134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smtClean="0"/>
              <a:t>stdout</a:t>
            </a:r>
            <a:endParaRPr lang="en-US" dirty="0"/>
          </a:p>
        </p:txBody>
      </p:sp>
      <p:sp>
        <p:nvSpPr>
          <p:cNvPr id="11" name="Down Arrow 10"/>
          <p:cNvSpPr/>
          <p:nvPr/>
        </p:nvSpPr>
        <p:spPr>
          <a:xfrm rot="10800000">
            <a:off x="6847629" y="4251433"/>
            <a:ext cx="672662" cy="134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err="1" smtClean="0"/>
              <a:t>stdin</a:t>
            </a:r>
            <a:endParaRPr lang="en-US" dirty="0"/>
          </a:p>
        </p:txBody>
      </p:sp>
      <p:sp>
        <p:nvSpPr>
          <p:cNvPr id="12" name="Rectangle 11"/>
          <p:cNvSpPr/>
          <p:nvPr/>
        </p:nvSpPr>
        <p:spPr>
          <a:xfrm>
            <a:off x="1487214" y="2238703"/>
            <a:ext cx="2475186" cy="1902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 Process</a:t>
            </a:r>
            <a:endParaRPr lang="en-US" dirty="0"/>
          </a:p>
        </p:txBody>
      </p:sp>
      <p:sp>
        <p:nvSpPr>
          <p:cNvPr id="13" name="Down Arrow 12"/>
          <p:cNvSpPr/>
          <p:nvPr/>
        </p:nvSpPr>
        <p:spPr>
          <a:xfrm rot="10800000">
            <a:off x="1870843" y="4251433"/>
            <a:ext cx="672662" cy="134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err="1" smtClean="0"/>
              <a:t>stdin</a:t>
            </a:r>
            <a:endParaRPr lang="en-US" dirty="0"/>
          </a:p>
        </p:txBody>
      </p:sp>
    </p:spTree>
    <p:extLst>
      <p:ext uri="{BB962C8B-B14F-4D97-AF65-F5344CB8AC3E}">
        <p14:creationId xmlns:p14="http://schemas.microsoft.com/office/powerpoint/2010/main" val="31807662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Pipes </a:t>
            </a:r>
            <a:r>
              <a:rPr lang="en-US" dirty="0" err="1" smtClean="0"/>
              <a:t>Con’t</a:t>
            </a:r>
            <a:endParaRPr lang="en-US" dirty="0"/>
          </a:p>
        </p:txBody>
      </p:sp>
      <p:sp>
        <p:nvSpPr>
          <p:cNvPr id="3" name="Content Placeholder 2"/>
          <p:cNvSpPr>
            <a:spLocks noGrp="1"/>
          </p:cNvSpPr>
          <p:nvPr>
            <p:ph idx="1"/>
          </p:nvPr>
        </p:nvSpPr>
        <p:spPr>
          <a:xfrm>
            <a:off x="1104293" y="1515990"/>
            <a:ext cx="8946541" cy="847937"/>
          </a:xfrm>
        </p:spPr>
        <p:txBody>
          <a:bodyPr/>
          <a:lstStyle/>
          <a:p>
            <a:pPr marL="0" indent="0">
              <a:buNone/>
            </a:pPr>
            <a:r>
              <a:rPr lang="en-US" dirty="0" smtClean="0"/>
              <a:t>After exec</a:t>
            </a:r>
            <a:endParaRPr lang="en-US" dirty="0"/>
          </a:p>
        </p:txBody>
      </p:sp>
      <p:sp>
        <p:nvSpPr>
          <p:cNvPr id="7" name="Down Arrow 6"/>
          <p:cNvSpPr/>
          <p:nvPr/>
        </p:nvSpPr>
        <p:spPr>
          <a:xfrm>
            <a:off x="3048140" y="4251433"/>
            <a:ext cx="672662" cy="134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smtClean="0"/>
              <a:t>stdout</a:t>
            </a:r>
            <a:endParaRPr lang="en-US" dirty="0"/>
          </a:p>
        </p:txBody>
      </p:sp>
      <p:sp>
        <p:nvSpPr>
          <p:cNvPr id="9" name="Rectangle 8"/>
          <p:cNvSpPr/>
          <p:nvPr/>
        </p:nvSpPr>
        <p:spPr>
          <a:xfrm>
            <a:off x="6464000" y="2238703"/>
            <a:ext cx="2475186" cy="1902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 Process</a:t>
            </a:r>
            <a:endParaRPr lang="en-US" dirty="0"/>
          </a:p>
        </p:txBody>
      </p:sp>
      <p:sp>
        <p:nvSpPr>
          <p:cNvPr id="10" name="Down Arrow 9"/>
          <p:cNvSpPr/>
          <p:nvPr/>
        </p:nvSpPr>
        <p:spPr>
          <a:xfrm>
            <a:off x="8030043" y="4251433"/>
            <a:ext cx="672662" cy="134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smtClean="0"/>
              <a:t>stdout</a:t>
            </a:r>
            <a:endParaRPr lang="en-US" dirty="0"/>
          </a:p>
        </p:txBody>
      </p:sp>
      <p:sp>
        <p:nvSpPr>
          <p:cNvPr id="11" name="Down Arrow 10"/>
          <p:cNvSpPr/>
          <p:nvPr/>
        </p:nvSpPr>
        <p:spPr>
          <a:xfrm rot="10800000">
            <a:off x="6847629" y="4251433"/>
            <a:ext cx="672662" cy="134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err="1" smtClean="0"/>
              <a:t>stdin</a:t>
            </a:r>
            <a:endParaRPr lang="en-US" dirty="0"/>
          </a:p>
        </p:txBody>
      </p:sp>
      <p:sp>
        <p:nvSpPr>
          <p:cNvPr id="12" name="Rectangle 11"/>
          <p:cNvSpPr/>
          <p:nvPr/>
        </p:nvSpPr>
        <p:spPr>
          <a:xfrm>
            <a:off x="1487214" y="2238703"/>
            <a:ext cx="2475186" cy="1902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 Process</a:t>
            </a:r>
            <a:endParaRPr lang="en-US" dirty="0"/>
          </a:p>
        </p:txBody>
      </p:sp>
      <p:sp>
        <p:nvSpPr>
          <p:cNvPr id="13" name="Down Arrow 12"/>
          <p:cNvSpPr/>
          <p:nvPr/>
        </p:nvSpPr>
        <p:spPr>
          <a:xfrm rot="10800000">
            <a:off x="1870843" y="4251433"/>
            <a:ext cx="672662" cy="134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err="1" smtClean="0"/>
              <a:t>stdin</a:t>
            </a:r>
            <a:endParaRPr lang="en-US" dirty="0"/>
          </a:p>
        </p:txBody>
      </p:sp>
    </p:spTree>
    <p:extLst>
      <p:ext uri="{BB962C8B-B14F-4D97-AF65-F5344CB8AC3E}">
        <p14:creationId xmlns:p14="http://schemas.microsoft.com/office/powerpoint/2010/main" val="15938264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 Communications </a:t>
            </a:r>
            <a:r>
              <a:rPr lang="en-US" dirty="0" err="1" smtClean="0"/>
              <a:t>Con’t</a:t>
            </a:r>
            <a:endParaRPr lang="en-US" dirty="0"/>
          </a:p>
        </p:txBody>
      </p:sp>
      <p:sp>
        <p:nvSpPr>
          <p:cNvPr id="3" name="Content Placeholder 2"/>
          <p:cNvSpPr>
            <a:spLocks noGrp="1"/>
          </p:cNvSpPr>
          <p:nvPr>
            <p:ph idx="1"/>
          </p:nvPr>
        </p:nvSpPr>
        <p:spPr/>
        <p:txBody>
          <a:bodyPr/>
          <a:lstStyle/>
          <a:p>
            <a:r>
              <a:rPr lang="en-US" dirty="0" smtClean="0"/>
              <a:t>If the parent is sending to the child:</a:t>
            </a:r>
          </a:p>
          <a:p>
            <a:pPr lvl="1"/>
            <a:r>
              <a:rPr lang="en-US" dirty="0" smtClean="0"/>
              <a:t>The parent process will then close the end of the pipe to receive information.</a:t>
            </a:r>
          </a:p>
          <a:p>
            <a:pPr lvl="1"/>
            <a:r>
              <a:rPr lang="en-US" dirty="0" smtClean="0"/>
              <a:t>The child process will then close the end of the pipe to send information.</a:t>
            </a:r>
          </a:p>
          <a:p>
            <a:r>
              <a:rPr lang="en-US" dirty="0" smtClean="0"/>
              <a:t>If the child is sending to the parent it would be opposite.</a:t>
            </a:r>
            <a:endParaRPr lang="en-US" dirty="0"/>
          </a:p>
        </p:txBody>
      </p:sp>
    </p:spTree>
    <p:extLst>
      <p:ext uri="{BB962C8B-B14F-4D97-AF65-F5344CB8AC3E}">
        <p14:creationId xmlns:p14="http://schemas.microsoft.com/office/powerpoint/2010/main" val="6030800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 Intro</a:t>
            </a:r>
            <a:endParaRPr lang="en-US" dirty="0"/>
          </a:p>
        </p:txBody>
      </p:sp>
      <p:sp>
        <p:nvSpPr>
          <p:cNvPr id="3" name="Content Placeholder 2"/>
          <p:cNvSpPr>
            <a:spLocks noGrp="1"/>
          </p:cNvSpPr>
          <p:nvPr>
            <p:ph idx="1"/>
          </p:nvPr>
        </p:nvSpPr>
        <p:spPr>
          <a:xfrm>
            <a:off x="1104293" y="1515990"/>
            <a:ext cx="8946541" cy="847937"/>
          </a:xfrm>
        </p:spPr>
        <p:txBody>
          <a:bodyPr/>
          <a:lstStyle/>
          <a:p>
            <a:pPr marL="0" indent="0">
              <a:buNone/>
            </a:pPr>
            <a:r>
              <a:rPr lang="en-US" dirty="0" smtClean="0"/>
              <a:t>With a pipe</a:t>
            </a:r>
            <a:endParaRPr lang="en-US" dirty="0"/>
          </a:p>
        </p:txBody>
      </p:sp>
      <p:sp>
        <p:nvSpPr>
          <p:cNvPr id="9" name="Rectangle 8"/>
          <p:cNvSpPr/>
          <p:nvPr/>
        </p:nvSpPr>
        <p:spPr>
          <a:xfrm>
            <a:off x="6464000" y="2238703"/>
            <a:ext cx="2475186" cy="1902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 Process</a:t>
            </a:r>
            <a:endParaRPr lang="en-US" dirty="0"/>
          </a:p>
        </p:txBody>
      </p:sp>
      <p:sp>
        <p:nvSpPr>
          <p:cNvPr id="10" name="Down Arrow 9"/>
          <p:cNvSpPr/>
          <p:nvPr/>
        </p:nvSpPr>
        <p:spPr>
          <a:xfrm>
            <a:off x="8030043" y="4251433"/>
            <a:ext cx="672662" cy="134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smtClean="0"/>
              <a:t>stdout</a:t>
            </a:r>
            <a:endParaRPr lang="en-US" dirty="0"/>
          </a:p>
        </p:txBody>
      </p:sp>
      <p:sp>
        <p:nvSpPr>
          <p:cNvPr id="4" name="Right Arrow 3"/>
          <p:cNvSpPr/>
          <p:nvPr/>
        </p:nvSpPr>
        <p:spPr>
          <a:xfrm>
            <a:off x="4037058" y="1787034"/>
            <a:ext cx="2499431" cy="2398185"/>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dirty="0" smtClean="0"/>
              <a:t>ipe</a:t>
            </a:r>
          </a:p>
          <a:p>
            <a:pPr algn="ctr"/>
            <a:endParaRPr lang="en-US" dirty="0"/>
          </a:p>
          <a:p>
            <a:pPr algn="ctr"/>
            <a:endParaRPr lang="en-US" dirty="0" smtClean="0"/>
          </a:p>
          <a:p>
            <a:pPr algn="ctr"/>
            <a:endParaRPr lang="en-US" dirty="0"/>
          </a:p>
        </p:txBody>
      </p:sp>
      <p:sp>
        <p:nvSpPr>
          <p:cNvPr id="7" name="Down Arrow 6"/>
          <p:cNvSpPr/>
          <p:nvPr/>
        </p:nvSpPr>
        <p:spPr>
          <a:xfrm rot="16200000">
            <a:off x="4181894" y="2246135"/>
            <a:ext cx="672662" cy="134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err="1" smtClean="0"/>
              <a:t>stdout</a:t>
            </a:r>
            <a:endParaRPr lang="en-US" dirty="0"/>
          </a:p>
        </p:txBody>
      </p:sp>
      <p:sp>
        <p:nvSpPr>
          <p:cNvPr id="11" name="Down Arrow 10"/>
          <p:cNvSpPr/>
          <p:nvPr/>
        </p:nvSpPr>
        <p:spPr>
          <a:xfrm rot="16200000">
            <a:off x="5546905" y="2246135"/>
            <a:ext cx="672662" cy="134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err="1" smtClean="0"/>
              <a:t>stdin</a:t>
            </a:r>
            <a:endParaRPr lang="en-US" dirty="0"/>
          </a:p>
        </p:txBody>
      </p:sp>
      <p:sp>
        <p:nvSpPr>
          <p:cNvPr id="12" name="Rectangle 11"/>
          <p:cNvSpPr/>
          <p:nvPr/>
        </p:nvSpPr>
        <p:spPr>
          <a:xfrm>
            <a:off x="1487214" y="2238703"/>
            <a:ext cx="2475186" cy="1902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 Process</a:t>
            </a:r>
            <a:endParaRPr lang="en-US" dirty="0"/>
          </a:p>
        </p:txBody>
      </p:sp>
      <p:sp>
        <p:nvSpPr>
          <p:cNvPr id="13" name="Down Arrow 12"/>
          <p:cNvSpPr/>
          <p:nvPr/>
        </p:nvSpPr>
        <p:spPr>
          <a:xfrm rot="10800000">
            <a:off x="1870843" y="4251433"/>
            <a:ext cx="672662" cy="134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err="1" smtClean="0"/>
              <a:t>stdin</a:t>
            </a:r>
            <a:endParaRPr lang="en-US" dirty="0"/>
          </a:p>
        </p:txBody>
      </p:sp>
    </p:spTree>
    <p:extLst>
      <p:ext uri="{BB962C8B-B14F-4D97-AF65-F5344CB8AC3E}">
        <p14:creationId xmlns:p14="http://schemas.microsoft.com/office/powerpoint/2010/main" val="12069215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pipe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a:t>
            </a:r>
            <a:r>
              <a:rPr lang="en-US" dirty="0"/>
              <a:t>access a pipe directly, the same system calls that are used for low-level file I/O can be </a:t>
            </a:r>
            <a:r>
              <a:rPr lang="en-US" dirty="0" smtClean="0"/>
              <a:t>used.</a:t>
            </a:r>
          </a:p>
          <a:p>
            <a:r>
              <a:rPr lang="en-US" dirty="0" smtClean="0"/>
              <a:t>To </a:t>
            </a:r>
            <a:r>
              <a:rPr lang="en-US" dirty="0"/>
              <a:t>send data to the pipe, we use the write() system call, and to retrieve data from the pipe, we use the read() system call. </a:t>
            </a:r>
            <a:endParaRPr lang="en-US" dirty="0" smtClean="0"/>
          </a:p>
          <a:p>
            <a:r>
              <a:rPr lang="en-US" dirty="0" smtClean="0"/>
              <a:t>Remember</a:t>
            </a:r>
            <a:r>
              <a:rPr lang="en-US" dirty="0"/>
              <a:t>, low-level file I/O system calls work with file descriptors! </a:t>
            </a:r>
            <a:endParaRPr lang="en-US" dirty="0" smtClean="0"/>
          </a:p>
          <a:p>
            <a:r>
              <a:rPr lang="en-US" dirty="0" smtClean="0"/>
              <a:t>However</a:t>
            </a:r>
            <a:r>
              <a:rPr lang="en-US" dirty="0"/>
              <a:t>, keep in mind that certain system calls, such as </a:t>
            </a:r>
            <a:r>
              <a:rPr lang="en-US" dirty="0" err="1"/>
              <a:t>lseek</a:t>
            </a:r>
            <a:r>
              <a:rPr lang="en-US" dirty="0"/>
              <a:t>(), do not work with descriptors to pipes.</a:t>
            </a:r>
          </a:p>
          <a:p>
            <a:endParaRPr lang="en-US" dirty="0"/>
          </a:p>
        </p:txBody>
      </p:sp>
    </p:spTree>
    <p:extLst>
      <p:ext uri="{BB962C8B-B14F-4D97-AF65-F5344CB8AC3E}">
        <p14:creationId xmlns:p14="http://schemas.microsoft.com/office/powerpoint/2010/main" val="4719582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r>
              <a:rPr lang="en-US" dirty="0"/>
              <a:t/>
            </a:r>
            <a:br>
              <a:rPr lang="en-US" dirty="0"/>
            </a:br>
            <a:endParaRPr lang="en-US" dirty="0"/>
          </a:p>
        </p:txBody>
      </p:sp>
      <p:sp>
        <p:nvSpPr>
          <p:cNvPr id="4" name="Rectangle 1"/>
          <p:cNvSpPr>
            <a:spLocks noGrp="1" noChangeArrowheads="1"/>
          </p:cNvSpPr>
          <p:nvPr>
            <p:ph idx="1"/>
          </p:nvPr>
        </p:nvSpPr>
        <p:spPr bwMode="auto">
          <a:xfrm>
            <a:off x="1103313" y="393807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14446" y="1152983"/>
            <a:ext cx="6233954" cy="5632311"/>
          </a:xfrm>
          <a:prstGeom prst="rect">
            <a:avLst/>
          </a:prstGeom>
        </p:spPr>
        <p:txBody>
          <a:bodyPr wrap="square">
            <a:spAutoFit/>
          </a:bodyPr>
          <a:lstStyle/>
          <a:p>
            <a:endParaRPr lang="en-US" dirty="0"/>
          </a:p>
          <a:p>
            <a:r>
              <a:rPr lang="en-US" dirty="0"/>
              <a:t>#include &lt;</a:t>
            </a:r>
            <a:r>
              <a:rPr lang="en-US" dirty="0" err="1"/>
              <a:t>stdio.h</a:t>
            </a:r>
            <a:r>
              <a:rPr lang="en-US" dirty="0"/>
              <a:t>&gt;</a:t>
            </a:r>
          </a:p>
          <a:p>
            <a:r>
              <a:rPr lang="en-US" dirty="0"/>
              <a:t>#include &lt;</a:t>
            </a:r>
            <a:r>
              <a:rPr lang="en-US" dirty="0" err="1"/>
              <a:t>unistd.h</a:t>
            </a:r>
            <a:r>
              <a:rPr lang="en-US" dirty="0"/>
              <a:t>&gt;</a:t>
            </a:r>
          </a:p>
          <a:p>
            <a:r>
              <a:rPr lang="en-US" dirty="0"/>
              <a:t>#include &lt;sys/</a:t>
            </a:r>
            <a:r>
              <a:rPr lang="en-US" dirty="0" err="1"/>
              <a:t>types.h</a:t>
            </a:r>
            <a:r>
              <a:rPr lang="en-US" dirty="0"/>
              <a:t>&gt;</a:t>
            </a:r>
          </a:p>
          <a:p>
            <a:endParaRPr lang="en-US" dirty="0"/>
          </a:p>
          <a:p>
            <a:r>
              <a:rPr lang="en-US" dirty="0" err="1"/>
              <a:t>int</a:t>
            </a:r>
            <a:r>
              <a:rPr lang="en-US" dirty="0"/>
              <a:t> main(void)</a:t>
            </a:r>
          </a:p>
          <a:p>
            <a:r>
              <a:rPr lang="en-US" dirty="0"/>
              <a:t>{</a:t>
            </a:r>
          </a:p>
          <a:p>
            <a:r>
              <a:rPr lang="en-US" dirty="0"/>
              <a:t>        </a:t>
            </a:r>
            <a:r>
              <a:rPr lang="en-US" dirty="0" err="1"/>
              <a:t>int</a:t>
            </a:r>
            <a:r>
              <a:rPr lang="en-US" dirty="0"/>
              <a:t>     </a:t>
            </a:r>
            <a:r>
              <a:rPr lang="en-US" dirty="0" err="1"/>
              <a:t>fd</a:t>
            </a:r>
            <a:r>
              <a:rPr lang="en-US" dirty="0"/>
              <a:t>[2], </a:t>
            </a:r>
            <a:r>
              <a:rPr lang="en-US" dirty="0" err="1"/>
              <a:t>nbytes</a:t>
            </a:r>
            <a:r>
              <a:rPr lang="en-US" dirty="0"/>
              <a:t>;</a:t>
            </a:r>
          </a:p>
          <a:p>
            <a:r>
              <a:rPr lang="en-US" dirty="0"/>
              <a:t>        </a:t>
            </a:r>
            <a:r>
              <a:rPr lang="en-US" dirty="0" err="1"/>
              <a:t>pid_t</a:t>
            </a:r>
            <a:r>
              <a:rPr lang="en-US" dirty="0"/>
              <a:t>   </a:t>
            </a:r>
            <a:r>
              <a:rPr lang="en-US" dirty="0" err="1"/>
              <a:t>childpid</a:t>
            </a:r>
            <a:r>
              <a:rPr lang="en-US" dirty="0"/>
              <a:t>;</a:t>
            </a:r>
          </a:p>
          <a:p>
            <a:r>
              <a:rPr lang="en-US" dirty="0"/>
              <a:t>        char    string[] = "Hello, world!\n";</a:t>
            </a:r>
          </a:p>
          <a:p>
            <a:r>
              <a:rPr lang="en-US" dirty="0"/>
              <a:t>        char    </a:t>
            </a:r>
            <a:r>
              <a:rPr lang="en-US" dirty="0" err="1"/>
              <a:t>readbuffer</a:t>
            </a:r>
            <a:r>
              <a:rPr lang="en-US" dirty="0"/>
              <a:t>[80];</a:t>
            </a:r>
          </a:p>
          <a:p>
            <a:endParaRPr lang="en-US" dirty="0"/>
          </a:p>
          <a:p>
            <a:r>
              <a:rPr lang="en-US" dirty="0"/>
              <a:t>        pipe(</a:t>
            </a:r>
            <a:r>
              <a:rPr lang="en-US" dirty="0" err="1"/>
              <a:t>fd</a:t>
            </a:r>
            <a:r>
              <a:rPr lang="en-US" dirty="0"/>
              <a:t>);</a:t>
            </a:r>
          </a:p>
          <a:p>
            <a:r>
              <a:rPr lang="en-US" dirty="0"/>
              <a:t>        </a:t>
            </a:r>
          </a:p>
          <a:p>
            <a:r>
              <a:rPr lang="en-US" dirty="0"/>
              <a:t>        if((</a:t>
            </a:r>
            <a:r>
              <a:rPr lang="en-US" dirty="0" err="1"/>
              <a:t>childpid</a:t>
            </a:r>
            <a:r>
              <a:rPr lang="en-US" dirty="0"/>
              <a:t> = fork()) == -1)</a:t>
            </a:r>
          </a:p>
          <a:p>
            <a:r>
              <a:rPr lang="en-US" dirty="0"/>
              <a:t>        {</a:t>
            </a:r>
          </a:p>
          <a:p>
            <a:r>
              <a:rPr lang="en-US" dirty="0"/>
              <a:t>                </a:t>
            </a:r>
            <a:r>
              <a:rPr lang="en-US" dirty="0" err="1"/>
              <a:t>perror</a:t>
            </a:r>
            <a:r>
              <a:rPr lang="en-US" dirty="0"/>
              <a:t>("fork");</a:t>
            </a:r>
          </a:p>
          <a:p>
            <a:r>
              <a:rPr lang="en-US" dirty="0"/>
              <a:t>                exit(1);</a:t>
            </a:r>
          </a:p>
          <a:p>
            <a:r>
              <a:rPr lang="en-US" dirty="0"/>
              <a:t>        }</a:t>
            </a:r>
          </a:p>
          <a:p>
            <a:endParaRPr lang="en-US" dirty="0"/>
          </a:p>
        </p:txBody>
      </p:sp>
      <p:sp>
        <p:nvSpPr>
          <p:cNvPr id="7" name="Rectangle 6"/>
          <p:cNvSpPr/>
          <p:nvPr/>
        </p:nvSpPr>
        <p:spPr>
          <a:xfrm>
            <a:off x="5036820" y="213360"/>
            <a:ext cx="7101840" cy="6186309"/>
          </a:xfrm>
          <a:prstGeom prst="rect">
            <a:avLst/>
          </a:prstGeom>
        </p:spPr>
        <p:txBody>
          <a:bodyPr wrap="square">
            <a:spAutoFit/>
          </a:bodyPr>
          <a:lstStyle/>
          <a:p>
            <a:endParaRPr lang="en-US" dirty="0"/>
          </a:p>
          <a:p>
            <a:r>
              <a:rPr lang="en-US" dirty="0"/>
              <a:t>        if(</a:t>
            </a:r>
            <a:r>
              <a:rPr lang="en-US" dirty="0" err="1"/>
              <a:t>childpid</a:t>
            </a:r>
            <a:r>
              <a:rPr lang="en-US" dirty="0"/>
              <a:t> == 0)</a:t>
            </a:r>
          </a:p>
          <a:p>
            <a:r>
              <a:rPr lang="en-US" dirty="0"/>
              <a:t>        {</a:t>
            </a:r>
          </a:p>
          <a:p>
            <a:r>
              <a:rPr lang="en-US" dirty="0"/>
              <a:t>                /* Child process closes up input side of pipe */</a:t>
            </a:r>
          </a:p>
          <a:p>
            <a:r>
              <a:rPr lang="en-US" dirty="0"/>
              <a:t>                close(</a:t>
            </a:r>
            <a:r>
              <a:rPr lang="en-US" dirty="0" err="1"/>
              <a:t>fd</a:t>
            </a:r>
            <a:r>
              <a:rPr lang="en-US" dirty="0"/>
              <a:t>[0]);</a:t>
            </a:r>
          </a:p>
          <a:p>
            <a:endParaRPr lang="en-US" dirty="0"/>
          </a:p>
          <a:p>
            <a:r>
              <a:rPr lang="en-US" dirty="0"/>
              <a:t>                /* Send "string" through the output side of pipe */</a:t>
            </a:r>
          </a:p>
          <a:p>
            <a:r>
              <a:rPr lang="en-US" dirty="0"/>
              <a:t>                write(</a:t>
            </a:r>
            <a:r>
              <a:rPr lang="en-US" dirty="0" err="1"/>
              <a:t>fd</a:t>
            </a:r>
            <a:r>
              <a:rPr lang="en-US" dirty="0"/>
              <a:t>[1], string, (</a:t>
            </a:r>
            <a:r>
              <a:rPr lang="en-US" dirty="0" err="1"/>
              <a:t>strlen</a:t>
            </a:r>
            <a:r>
              <a:rPr lang="en-US" dirty="0"/>
              <a:t>(string)+1));</a:t>
            </a:r>
          </a:p>
          <a:p>
            <a:r>
              <a:rPr lang="en-US" dirty="0"/>
              <a:t>                exit(0);</a:t>
            </a:r>
          </a:p>
          <a:p>
            <a:r>
              <a:rPr lang="en-US" dirty="0"/>
              <a:t>        }</a:t>
            </a:r>
          </a:p>
          <a:p>
            <a:r>
              <a:rPr lang="en-US" dirty="0"/>
              <a:t>        else</a:t>
            </a:r>
          </a:p>
          <a:p>
            <a:r>
              <a:rPr lang="en-US" dirty="0"/>
              <a:t>        {</a:t>
            </a:r>
          </a:p>
          <a:p>
            <a:r>
              <a:rPr lang="en-US" dirty="0"/>
              <a:t>                /* Parent process closes up output side of pipe */</a:t>
            </a:r>
          </a:p>
          <a:p>
            <a:r>
              <a:rPr lang="en-US" dirty="0"/>
              <a:t>                close(</a:t>
            </a:r>
            <a:r>
              <a:rPr lang="en-US" dirty="0" err="1"/>
              <a:t>fd</a:t>
            </a:r>
            <a:r>
              <a:rPr lang="en-US" dirty="0"/>
              <a:t>[1]);</a:t>
            </a:r>
          </a:p>
          <a:p>
            <a:endParaRPr lang="en-US" dirty="0"/>
          </a:p>
          <a:p>
            <a:r>
              <a:rPr lang="en-US" dirty="0"/>
              <a:t>                /* Read in a string from the pipe */</a:t>
            </a:r>
          </a:p>
          <a:p>
            <a:r>
              <a:rPr lang="en-US" dirty="0"/>
              <a:t>                </a:t>
            </a:r>
            <a:r>
              <a:rPr lang="en-US" dirty="0" err="1"/>
              <a:t>nbytes</a:t>
            </a:r>
            <a:r>
              <a:rPr lang="en-US" dirty="0"/>
              <a:t> = read(</a:t>
            </a:r>
            <a:r>
              <a:rPr lang="en-US" dirty="0" err="1"/>
              <a:t>fd</a:t>
            </a:r>
            <a:r>
              <a:rPr lang="en-US" dirty="0"/>
              <a:t>[0], </a:t>
            </a:r>
            <a:r>
              <a:rPr lang="en-US" dirty="0" err="1"/>
              <a:t>readbuffer</a:t>
            </a:r>
            <a:r>
              <a:rPr lang="en-US" dirty="0"/>
              <a:t>, </a:t>
            </a:r>
            <a:r>
              <a:rPr lang="en-US" dirty="0" err="1"/>
              <a:t>sizeof</a:t>
            </a:r>
            <a:r>
              <a:rPr lang="en-US" dirty="0"/>
              <a:t>(</a:t>
            </a:r>
            <a:r>
              <a:rPr lang="en-US" dirty="0" err="1"/>
              <a:t>readbuffer</a:t>
            </a:r>
            <a:r>
              <a:rPr lang="en-US" dirty="0"/>
              <a:t>));</a:t>
            </a:r>
          </a:p>
          <a:p>
            <a:r>
              <a:rPr lang="en-US" dirty="0"/>
              <a:t>                </a:t>
            </a:r>
            <a:r>
              <a:rPr lang="en-US" dirty="0" err="1"/>
              <a:t>printf</a:t>
            </a:r>
            <a:r>
              <a:rPr lang="en-US" dirty="0"/>
              <a:t>("Received string: %s", </a:t>
            </a:r>
            <a:r>
              <a:rPr lang="en-US" dirty="0" err="1"/>
              <a:t>readbuffer</a:t>
            </a:r>
            <a:r>
              <a:rPr lang="en-US" dirty="0"/>
              <a:t>);</a:t>
            </a:r>
          </a:p>
          <a:p>
            <a:r>
              <a:rPr lang="en-US" dirty="0"/>
              <a:t>        }</a:t>
            </a:r>
          </a:p>
          <a:p>
            <a:r>
              <a:rPr lang="en-US" dirty="0"/>
              <a:t>        </a:t>
            </a:r>
          </a:p>
          <a:p>
            <a:r>
              <a:rPr lang="en-US" dirty="0"/>
              <a:t>        return(0);</a:t>
            </a:r>
          </a:p>
          <a:p>
            <a:r>
              <a:rPr lang="en-US" dirty="0"/>
              <a:t>}</a:t>
            </a:r>
          </a:p>
        </p:txBody>
      </p:sp>
    </p:spTree>
    <p:extLst>
      <p:ext uri="{BB962C8B-B14F-4D97-AF65-F5344CB8AC3E}">
        <p14:creationId xmlns:p14="http://schemas.microsoft.com/office/powerpoint/2010/main" val="401004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noFill/>
          <a:ln/>
        </p:spPr>
        <p:txBody>
          <a:bodyPr/>
          <a:lstStyle/>
          <a:p>
            <a:r>
              <a:rPr lang="en-US" altLang="en-US"/>
              <a:t>Some of the Context Information</a:t>
            </a:r>
          </a:p>
        </p:txBody>
      </p:sp>
      <p:sp>
        <p:nvSpPr>
          <p:cNvPr id="123907" name="Rectangle 3"/>
          <p:cNvSpPr>
            <a:spLocks noGrp="1" noChangeArrowheads="1"/>
          </p:cNvSpPr>
          <p:nvPr>
            <p:ph type="body" idx="1"/>
          </p:nvPr>
        </p:nvSpPr>
        <p:spPr>
          <a:xfrm>
            <a:off x="646111" y="1828800"/>
            <a:ext cx="10021889" cy="3886200"/>
          </a:xfrm>
          <a:noFill/>
          <a:ln/>
        </p:spPr>
        <p:txBody>
          <a:bodyPr>
            <a:normAutofit lnSpcReduction="10000"/>
          </a:bodyPr>
          <a:lstStyle/>
          <a:p>
            <a:pPr lvl="1"/>
            <a:r>
              <a:rPr lang="en-US" altLang="en-US" dirty="0"/>
              <a:t>Process ID (</a:t>
            </a:r>
            <a:r>
              <a:rPr lang="en-US" altLang="en-US" dirty="0" err="1">
                <a:latin typeface="Courier New" panose="02070309020205020404" pitchFamily="49" charset="0"/>
              </a:rPr>
              <a:t>pid</a:t>
            </a:r>
            <a:r>
              <a:rPr lang="en-US" altLang="en-US" dirty="0"/>
              <a:t>)		</a:t>
            </a:r>
            <a:r>
              <a:rPr lang="en-US" altLang="en-US" dirty="0" smtClean="0"/>
              <a:t>	unique </a:t>
            </a:r>
            <a:r>
              <a:rPr lang="en-US" altLang="en-US" dirty="0"/>
              <a:t>integer</a:t>
            </a:r>
          </a:p>
          <a:p>
            <a:pPr lvl="1"/>
            <a:r>
              <a:rPr lang="en-US" altLang="en-US" dirty="0"/>
              <a:t>Parent process ID (</a:t>
            </a:r>
            <a:r>
              <a:rPr lang="en-US" altLang="en-US" dirty="0" err="1">
                <a:latin typeface="Courier New" panose="02070309020205020404" pitchFamily="49" charset="0"/>
              </a:rPr>
              <a:t>ppid</a:t>
            </a:r>
            <a:r>
              <a:rPr lang="en-US" altLang="en-US" dirty="0"/>
              <a:t>)</a:t>
            </a:r>
          </a:p>
          <a:p>
            <a:pPr lvl="1"/>
            <a:r>
              <a:rPr lang="en-US" altLang="en-US" dirty="0"/>
              <a:t>Real User ID			</a:t>
            </a:r>
            <a:r>
              <a:rPr lang="en-US" altLang="en-US" dirty="0" smtClean="0"/>
              <a:t>	ID </a:t>
            </a:r>
            <a:r>
              <a:rPr lang="en-US" altLang="en-US" dirty="0"/>
              <a:t>of user/process which </a:t>
            </a:r>
            <a:r>
              <a:rPr lang="en-US" altLang="en-US" dirty="0" smtClean="0"/>
              <a:t>started </a:t>
            </a:r>
            <a:r>
              <a:rPr lang="en-US" altLang="en-US" dirty="0"/>
              <a:t>this process</a:t>
            </a:r>
          </a:p>
          <a:p>
            <a:pPr lvl="1"/>
            <a:r>
              <a:rPr lang="en-US" altLang="en-US" dirty="0"/>
              <a:t>Effective User ID		</a:t>
            </a:r>
            <a:r>
              <a:rPr lang="en-US" altLang="en-US" dirty="0" smtClean="0"/>
              <a:t>	ID </a:t>
            </a:r>
            <a:r>
              <a:rPr lang="en-US" altLang="en-US" dirty="0"/>
              <a:t>of user who </a:t>
            </a:r>
            <a:r>
              <a:rPr lang="en-US" altLang="en-US" dirty="0" smtClean="0"/>
              <a:t>wrote</a:t>
            </a:r>
            <a:r>
              <a:rPr lang="en-US" altLang="en-US" dirty="0"/>
              <a:t>	the process’ program</a:t>
            </a:r>
          </a:p>
          <a:p>
            <a:pPr lvl="1"/>
            <a:r>
              <a:rPr lang="en-US" altLang="en-US" dirty="0"/>
              <a:t>Current directory</a:t>
            </a:r>
          </a:p>
          <a:p>
            <a:pPr lvl="1"/>
            <a:r>
              <a:rPr lang="en-US" altLang="en-US" dirty="0"/>
              <a:t>File descriptor table</a:t>
            </a:r>
          </a:p>
          <a:p>
            <a:pPr lvl="1"/>
            <a:r>
              <a:rPr lang="en-US" altLang="en-US" dirty="0"/>
              <a:t>Environment		</a:t>
            </a:r>
            <a:r>
              <a:rPr lang="en-US" altLang="en-US" dirty="0" smtClean="0"/>
              <a:t>	</a:t>
            </a:r>
            <a:r>
              <a:rPr lang="en-US" altLang="en-US" dirty="0"/>
              <a:t>	</a:t>
            </a:r>
            <a:r>
              <a:rPr lang="en-US" altLang="en-US" sz="2400" dirty="0">
                <a:latin typeface="Courier New" panose="02070309020205020404" pitchFamily="49" charset="0"/>
              </a:rPr>
              <a:t>VAR=VALUE </a:t>
            </a:r>
            <a:r>
              <a:rPr lang="en-US" altLang="en-US" dirty="0"/>
              <a:t>pairs</a:t>
            </a:r>
          </a:p>
        </p:txBody>
      </p:sp>
      <p:sp>
        <p:nvSpPr>
          <p:cNvPr id="123908" name="Rectangle 4"/>
          <p:cNvSpPr>
            <a:spLocks noChangeArrowheads="1"/>
          </p:cNvSpPr>
          <p:nvPr/>
        </p:nvSpPr>
        <p:spPr bwMode="auto">
          <a:xfrm>
            <a:off x="9029700" y="6388100"/>
            <a:ext cx="1182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i="1">
                <a:solidFill>
                  <a:schemeClr val="tx2"/>
                </a:solidFill>
                <a:latin typeface="Times New Roman" panose="02020603050405020304" pitchFamily="18" charset="0"/>
              </a:rPr>
              <a:t>continued</a:t>
            </a:r>
            <a:endParaRPr lang="en-US" altLang="en-US" sz="2400" i="1">
              <a:solidFill>
                <a:schemeClr val="accent2"/>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1433</TotalTime>
  <Words>4220</Words>
  <Application>Microsoft Office PowerPoint</Application>
  <PresentationFormat>Widescreen</PresentationFormat>
  <Paragraphs>752</Paragraphs>
  <Slides>85</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85</vt:i4>
      </vt:variant>
    </vt:vector>
  </HeadingPairs>
  <TitlesOfParts>
    <vt:vector size="96" baseType="lpstr">
      <vt:lpstr>宋体</vt:lpstr>
      <vt:lpstr>Arial</vt:lpstr>
      <vt:lpstr>Arial Narrow</vt:lpstr>
      <vt:lpstr>Calibri</vt:lpstr>
      <vt:lpstr>Century Gothic</vt:lpstr>
      <vt:lpstr>Courier New</vt:lpstr>
      <vt:lpstr>굴림</vt:lpstr>
      <vt:lpstr>Monotype Sorts</vt:lpstr>
      <vt:lpstr>Times New Roman</vt:lpstr>
      <vt:lpstr>Wingdings 3</vt:lpstr>
      <vt:lpstr>Ion</vt:lpstr>
      <vt:lpstr>Unix Process Management</vt:lpstr>
      <vt:lpstr>Processes Overview</vt:lpstr>
      <vt:lpstr>What is a Process?</vt:lpstr>
      <vt:lpstr>A More Precise Definition</vt:lpstr>
      <vt:lpstr>Process Birth and Death</vt:lpstr>
      <vt:lpstr>Process Creation</vt:lpstr>
      <vt:lpstr>Process Termination</vt:lpstr>
      <vt:lpstr>What makes up a Process?</vt:lpstr>
      <vt:lpstr>Some of the Context Information</vt:lpstr>
      <vt:lpstr>PowerPoint Presentation</vt:lpstr>
      <vt:lpstr>Important System Processes </vt:lpstr>
      <vt:lpstr>Foreground &amp; Background</vt:lpstr>
      <vt:lpstr>Foreground Processes</vt:lpstr>
      <vt:lpstr>Background Processes</vt:lpstr>
      <vt:lpstr>Listing Running Processes</vt:lpstr>
      <vt:lpstr>ps options</vt:lpstr>
      <vt:lpstr>Stopping Processes</vt:lpstr>
      <vt:lpstr>Miscellaneous Process Info</vt:lpstr>
      <vt:lpstr>Unix Start Up Processes Diagram</vt:lpstr>
      <vt:lpstr>Pid and Parentage</vt:lpstr>
      <vt:lpstr>Process Concept</vt:lpstr>
      <vt:lpstr>Process in Memory</vt:lpstr>
      <vt:lpstr>Process State</vt:lpstr>
      <vt:lpstr>Diagram of Process State</vt:lpstr>
      <vt:lpstr>Process Control Block (PCB)</vt:lpstr>
      <vt:lpstr>CPU Switch From Process to Process</vt:lpstr>
      <vt:lpstr>Context Switch</vt:lpstr>
      <vt:lpstr>Process Creation</vt:lpstr>
      <vt:lpstr>Process Creation</vt:lpstr>
      <vt:lpstr>fork()</vt:lpstr>
      <vt:lpstr>fork() as a diagram</vt:lpstr>
      <vt:lpstr>fork() Example (parentchild.c)</vt:lpstr>
      <vt:lpstr>Possible Output</vt:lpstr>
      <vt:lpstr>Parentchild Things to Note</vt:lpstr>
      <vt:lpstr>exec()</vt:lpstr>
      <vt:lpstr>menu.c</vt:lpstr>
      <vt:lpstr>exec(..) Family</vt:lpstr>
      <vt:lpstr>Exec variations</vt:lpstr>
      <vt:lpstr>fork() and execv()</vt:lpstr>
      <vt:lpstr>wait()</vt:lpstr>
      <vt:lpstr>wait() Actions</vt:lpstr>
      <vt:lpstr>menushell.c</vt:lpstr>
      <vt:lpstr>PowerPoint Presentation</vt:lpstr>
      <vt:lpstr>Execution</vt:lpstr>
      <vt:lpstr>Macros for wait (1)</vt:lpstr>
      <vt:lpstr>Macros for wait (2)</vt:lpstr>
      <vt:lpstr>waitpid()</vt:lpstr>
      <vt:lpstr>PowerPoint Presentation</vt:lpstr>
      <vt:lpstr>Macros for waitpid</vt:lpstr>
      <vt:lpstr>Example: waitpid</vt:lpstr>
      <vt:lpstr>PowerPoint Presentation</vt:lpstr>
      <vt:lpstr>Process Data</vt:lpstr>
      <vt:lpstr>PowerPoint Presentation</vt:lpstr>
      <vt:lpstr>PowerPoint Presentation</vt:lpstr>
      <vt:lpstr>Output</vt:lpstr>
      <vt:lpstr>Process File Descriptors</vt:lpstr>
      <vt:lpstr>Example: File used across processes</vt:lpstr>
      <vt:lpstr>PowerPoint Presentation</vt:lpstr>
      <vt:lpstr>PowerPoint Presentation</vt:lpstr>
      <vt:lpstr>PowerPoint Presentation</vt:lpstr>
      <vt:lpstr>Output</vt:lpstr>
      <vt:lpstr>Special Exit Cases</vt:lpstr>
      <vt:lpstr>PowerPoint Presentation</vt:lpstr>
      <vt:lpstr>I/O redirection</vt:lpstr>
      <vt:lpstr>Redirection of standard output</vt:lpstr>
      <vt:lpstr>Example - implement ls &gt; x.lis</vt:lpstr>
      <vt:lpstr>User and Group ID</vt:lpstr>
      <vt:lpstr>Read IDs</vt:lpstr>
      <vt:lpstr>Change UID and GID (1)</vt:lpstr>
      <vt:lpstr>Change UID and GID (2) </vt:lpstr>
      <vt:lpstr>Change UID and GID (3)</vt:lpstr>
      <vt:lpstr>Change UID and GID (4)</vt:lpstr>
      <vt:lpstr>Environment</vt:lpstr>
      <vt:lpstr>Example: environ</vt:lpstr>
      <vt:lpstr>getenv</vt:lpstr>
      <vt:lpstr>putenv</vt:lpstr>
      <vt:lpstr>Example : getenv, putenv</vt:lpstr>
      <vt:lpstr>Pipe call</vt:lpstr>
      <vt:lpstr>Pipe communications</vt:lpstr>
      <vt:lpstr>Pipes</vt:lpstr>
      <vt:lpstr>Pipes Con’t</vt:lpstr>
      <vt:lpstr>Pipe Communications Con’t</vt:lpstr>
      <vt:lpstr>Pipe Intro</vt:lpstr>
      <vt:lpstr>Using the pipe</vt:lpstr>
      <vt:lpstr>Sample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Unix Process Management</dc:title>
  <dc:creator>Microsoft account</dc:creator>
  <cp:lastModifiedBy>carylrahn@carylrahn.com</cp:lastModifiedBy>
  <cp:revision>32</cp:revision>
  <dcterms:created xsi:type="dcterms:W3CDTF">2015-11-05T14:46:58Z</dcterms:created>
  <dcterms:modified xsi:type="dcterms:W3CDTF">2016-04-13T17:19:37Z</dcterms:modified>
</cp:coreProperties>
</file>